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_rels/notesSlide7.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wmf" ContentType="image/x-wmf"/>
  <Override PartName="/ppt/media/image6.png" ContentType="image/png"/>
  <Override PartName="/ppt/media/image5.wmf" ContentType="image/x-wmf"/>
  <Override PartName="/ppt/media/image8.png" ContentType="image/png"/>
  <Override PartName="/ppt/media/image7.wmf" ContentType="image/x-wmf"/>
  <Override PartName="/ppt/media/image10.png" ContentType="image/png"/>
  <Override PartName="/ppt/media/image11.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9180512" cy="6480175"/>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17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7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7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7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7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D4A566FF-24E5-4EE8-BA63-B14D967F4BC4}"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CustomShape 1"/>
          <p:cNvSpPr/>
          <p:nvPr/>
        </p:nvSpPr>
        <p:spPr>
          <a:xfrm>
            <a:off x="3884760" y="8685360"/>
            <a:ext cx="2967120" cy="452520"/>
          </a:xfrm>
          <a:prstGeom prst="rect">
            <a:avLst/>
          </a:prstGeom>
          <a:noFill/>
          <a:ln>
            <a:noFill/>
          </a:ln>
        </p:spPr>
        <p:style>
          <a:lnRef idx="0"/>
          <a:fillRef idx="0"/>
          <a:effectRef idx="0"/>
          <a:fontRef idx="minor"/>
        </p:style>
      </p:sp>
      <p:sp>
        <p:nvSpPr>
          <p:cNvPr id="422" name="PlaceHolder 2"/>
          <p:cNvSpPr>
            <a:spLocks noGrp="1"/>
          </p:cNvSpPr>
          <p:nvPr>
            <p:ph type="sldImg"/>
          </p:nvPr>
        </p:nvSpPr>
        <p:spPr>
          <a:xfrm>
            <a:off x="1371600" y="764280"/>
            <a:ext cx="5028840" cy="3771360"/>
          </a:xfrm>
          <a:prstGeom prst="rect">
            <a:avLst/>
          </a:prstGeom>
        </p:spPr>
      </p:sp>
      <p:sp>
        <p:nvSpPr>
          <p:cNvPr id="423" name="PlaceHolder 3"/>
          <p:cNvSpPr>
            <a:spLocks noGrp="1"/>
          </p:cNvSpPr>
          <p:nvPr>
            <p:ph type="body"/>
          </p:nvPr>
        </p:nvSpPr>
        <p:spPr>
          <a:xfrm>
            <a:off x="685800" y="4400640"/>
            <a:ext cx="5481720" cy="3595680"/>
          </a:xfrm>
          <a:prstGeom prst="rect">
            <a:avLst/>
          </a:prstGeom>
        </p:spPr>
        <p:txBody>
          <a:bodyPr lIns="0" rIns="0" tIns="0" bIns="0">
            <a:noAutofit/>
          </a:bodyPr>
          <a:p>
            <a:pPr marL="216000" indent="-212040">
              <a:lnSpc>
                <a:spcPct val="100000"/>
              </a:lnSpc>
            </a:pPr>
            <a:r>
              <a:rPr b="0" lang="en-US" sz="2000" spc="-1" strike="noStrike">
                <a:latin typeface="Arial"/>
              </a:rPr>
              <a:t>Daarom moeten we het doen met wel meetbare factoren die beargumenteerbaar de welvaart beïnvloeden. Zoals werkloosheid, nationale en internationale inkomensverdeling, arbeidsomstandigheden en schaarse milieufuncties. </a:t>
            </a:r>
            <a:endParaRPr b="0" lang="en-US" sz="2000" spc="-1" strike="noStrike">
              <a:latin typeface="Arial"/>
            </a:endParaRPr>
          </a:p>
          <a:p>
            <a:pPr marL="216000" indent="-212040">
              <a:lnSpc>
                <a:spcPct val="100000"/>
              </a:lnSpc>
            </a:pPr>
            <a:r>
              <a:rPr b="0" lang="en-US" sz="2000" spc="-1" strike="noStrike">
                <a:latin typeface="Arial"/>
              </a:rPr>
              <a:t>Milieufuncties zijn de gebruiksmogelijkheden van de niet door de mens ge maakte fysieke omgeving: water, bodem,lucht, grondstoffen, planten en diersoorten en de life support systems die het leven op aarde mogelijk maken zoals de water- en de koolstof kringloop.</a:t>
            </a:r>
            <a:endParaRPr b="0" lang="en-US" sz="2000" spc="-1" strike="noStrike">
              <a:latin typeface="Arial"/>
            </a:endParaRPr>
          </a:p>
          <a:p>
            <a:pPr marL="216000" indent="-212040">
              <a:lnSpc>
                <a:spcPct val="100000"/>
              </a:lnSpc>
            </a:pPr>
            <a:r>
              <a:rPr b="0" lang="en-US" sz="2000" spc="-1" strike="noStrike">
                <a:latin typeface="Arial"/>
              </a:rPr>
              <a:t>Zodra het ene gebruik ten koste gaat van het  andere zijn milieufuncties per definitie schaarse dus economische goederen en wel de meest fundamentele waarover de mens beschikt omdat de productie en het menselijk leven ervan afhankelijk zijn. </a:t>
            </a:r>
            <a:endParaRPr b="0" lang="en-US" sz="2000" spc="-1" strike="noStrike">
              <a:latin typeface="Arial"/>
            </a:endParaRPr>
          </a:p>
          <a:p>
            <a:pPr marL="216000" indent="-212040">
              <a:lnSpc>
                <a:spcPct val="100000"/>
              </a:lnSpc>
            </a:pPr>
            <a:r>
              <a:rPr b="0" lang="en-US" sz="2000" spc="-1" strike="noStrike">
                <a:latin typeface="Arial"/>
              </a:rPr>
              <a:t>De meeste conflicten tussen milieufuncties komen neer op ….. </a:t>
            </a:r>
            <a:endParaRPr b="0" lang="en-US" sz="2000" spc="-1" strike="noStrike">
              <a:latin typeface="Arial"/>
            </a:endParaRPr>
          </a:p>
          <a:p>
            <a:pPr marL="216000" indent="-212040">
              <a:lnSpc>
                <a:spcPct val="100000"/>
              </a:lnSpc>
            </a:pPr>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CustomShape 1"/>
          <p:cNvSpPr/>
          <p:nvPr/>
        </p:nvSpPr>
        <p:spPr>
          <a:xfrm>
            <a:off x="3884760" y="8685360"/>
            <a:ext cx="2967120" cy="452520"/>
          </a:xfrm>
          <a:prstGeom prst="rect">
            <a:avLst/>
          </a:prstGeom>
          <a:noFill/>
          <a:ln>
            <a:noFill/>
          </a:ln>
        </p:spPr>
        <p:style>
          <a:lnRef idx="0"/>
          <a:fillRef idx="0"/>
          <a:effectRef idx="0"/>
          <a:fontRef idx="minor"/>
        </p:style>
      </p:sp>
      <p:sp>
        <p:nvSpPr>
          <p:cNvPr id="425" name="PlaceHolder 2"/>
          <p:cNvSpPr>
            <a:spLocks noGrp="1"/>
          </p:cNvSpPr>
          <p:nvPr>
            <p:ph type="sldImg"/>
          </p:nvPr>
        </p:nvSpPr>
        <p:spPr>
          <a:xfrm>
            <a:off x="1371600" y="764280"/>
            <a:ext cx="5028840" cy="3771360"/>
          </a:xfrm>
          <a:prstGeom prst="rect">
            <a:avLst/>
          </a:prstGeom>
        </p:spPr>
      </p:sp>
      <p:sp>
        <p:nvSpPr>
          <p:cNvPr id="426" name="PlaceHolder 3"/>
          <p:cNvSpPr>
            <a:spLocks noGrp="1"/>
          </p:cNvSpPr>
          <p:nvPr>
            <p:ph type="body"/>
          </p:nvPr>
        </p:nvSpPr>
        <p:spPr>
          <a:xfrm>
            <a:off x="685800" y="4400640"/>
            <a:ext cx="5481720" cy="3595680"/>
          </a:xfrm>
          <a:prstGeom prst="rect">
            <a:avLst/>
          </a:prstGeom>
        </p:spPr>
        <p:txBody>
          <a:bodyPr lIns="0" rIns="0" tIns="0" bIns="0">
            <a:noAutofit/>
          </a:bodyPr>
          <a:p>
            <a:pPr marL="216000" indent="-212040">
              <a:lnSpc>
                <a:spcPct val="100000"/>
              </a:lnSpc>
            </a:pPr>
            <a:r>
              <a:rPr b="0" lang="en-US" sz="2000" spc="-1" strike="noStrike">
                <a:latin typeface="Arial"/>
              </a:rPr>
              <a:t>Daarom moeten we het doen met wel meetbare factoren die beargumenteerbaar de welvaart beïnvloeden. Zoals werkloosheid, nationale en internationale inkomensverdeling, arbeidsomstandigheden en schaarse milieufuncties. </a:t>
            </a:r>
            <a:endParaRPr b="0" lang="en-US" sz="2000" spc="-1" strike="noStrike">
              <a:latin typeface="Arial"/>
            </a:endParaRPr>
          </a:p>
          <a:p>
            <a:pPr marL="216000" indent="-212040">
              <a:lnSpc>
                <a:spcPct val="100000"/>
              </a:lnSpc>
            </a:pPr>
            <a:r>
              <a:rPr b="0" lang="en-US" sz="2000" spc="-1" strike="noStrike">
                <a:latin typeface="Arial"/>
              </a:rPr>
              <a:t>Milieufuncties zijn de gebruiksmogelijkheden van de niet door de mens ge maakte fysieke omgeving: water, bodem,lucht, grondstoffen, planten en diersoorten en de life support systems die het leven op aarde mogelijk maken zoals de water- en de koolstof kringloop.</a:t>
            </a:r>
            <a:endParaRPr b="0" lang="en-US" sz="2000" spc="-1" strike="noStrike">
              <a:latin typeface="Arial"/>
            </a:endParaRPr>
          </a:p>
          <a:p>
            <a:pPr marL="216000" indent="-212040">
              <a:lnSpc>
                <a:spcPct val="100000"/>
              </a:lnSpc>
            </a:pPr>
            <a:r>
              <a:rPr b="0" lang="en-US" sz="2000" spc="-1" strike="noStrike">
                <a:latin typeface="Arial"/>
              </a:rPr>
              <a:t>Zodra het ene gebruik ten koste gaat van het  andere zijn milieufuncties per definitie schaarse dus economische goederen en wel de meest fundamentele waarover de mens beschikt omdat de productie en het menselijk leven ervan afhankelijk zijn. </a:t>
            </a:r>
            <a:endParaRPr b="0" lang="en-US" sz="2000" spc="-1" strike="noStrike">
              <a:latin typeface="Arial"/>
            </a:endParaRPr>
          </a:p>
          <a:p>
            <a:pPr marL="216000" indent="-212040">
              <a:lnSpc>
                <a:spcPct val="100000"/>
              </a:lnSpc>
            </a:pPr>
            <a:r>
              <a:rPr b="0" lang="en-US" sz="2000" spc="-1" strike="noStrike">
                <a:latin typeface="Arial"/>
              </a:rPr>
              <a:t>De meeste conflicten tussen milieufuncties komen neer op ….. </a:t>
            </a:r>
            <a:endParaRPr b="0" lang="en-US" sz="2000" spc="-1" strike="noStrike">
              <a:latin typeface="Arial"/>
            </a:endParaRPr>
          </a:p>
          <a:p>
            <a:pPr marL="216000" indent="-212040">
              <a:lnSpc>
                <a:spcPct val="100000"/>
              </a:lnSpc>
            </a:pP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3884760" y="8685360"/>
            <a:ext cx="2967120" cy="452520"/>
          </a:xfrm>
          <a:prstGeom prst="rect">
            <a:avLst/>
          </a:prstGeom>
          <a:noFill/>
          <a:ln>
            <a:noFill/>
          </a:ln>
        </p:spPr>
        <p:style>
          <a:lnRef idx="0"/>
          <a:fillRef idx="0"/>
          <a:effectRef idx="0"/>
          <a:fontRef idx="minor"/>
        </p:style>
      </p:sp>
      <p:sp>
        <p:nvSpPr>
          <p:cNvPr id="419" name="PlaceHolder 2"/>
          <p:cNvSpPr>
            <a:spLocks noGrp="1"/>
          </p:cNvSpPr>
          <p:nvPr>
            <p:ph type="sldImg"/>
          </p:nvPr>
        </p:nvSpPr>
        <p:spPr>
          <a:xfrm>
            <a:off x="1371600" y="764280"/>
            <a:ext cx="5028840" cy="3771360"/>
          </a:xfrm>
          <a:prstGeom prst="rect">
            <a:avLst/>
          </a:prstGeom>
        </p:spPr>
      </p:sp>
      <p:sp>
        <p:nvSpPr>
          <p:cNvPr id="420" name="PlaceHolder 3"/>
          <p:cNvSpPr>
            <a:spLocks noGrp="1"/>
          </p:cNvSpPr>
          <p:nvPr>
            <p:ph type="body"/>
          </p:nvPr>
        </p:nvSpPr>
        <p:spPr>
          <a:xfrm>
            <a:off x="685800" y="4400640"/>
            <a:ext cx="5481720" cy="3595680"/>
          </a:xfrm>
          <a:prstGeom prst="rect">
            <a:avLst/>
          </a:prstGeom>
        </p:spPr>
        <p:txBody>
          <a:bodyPr lIns="0" rIns="0" tIns="0" bIns="0">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8640" y="1516320"/>
            <a:ext cx="8261280" cy="179244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33"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38" name="PlaceHolder 2"/>
          <p:cNvSpPr>
            <a:spLocks noGrp="1"/>
          </p:cNvSpPr>
          <p:nvPr>
            <p:ph type="body"/>
          </p:nvPr>
        </p:nvSpPr>
        <p:spPr>
          <a:xfrm>
            <a:off x="458640" y="1516320"/>
            <a:ext cx="2660040" cy="17924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3252240" y="1516320"/>
            <a:ext cx="2660040" cy="17924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45480" y="1516320"/>
            <a:ext cx="2660040" cy="17924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458640" y="3479400"/>
            <a:ext cx="2660040" cy="1792440"/>
          </a:xfrm>
          <a:prstGeom prst="rect">
            <a:avLst/>
          </a:prstGeom>
        </p:spPr>
        <p:txBody>
          <a:bodyPr lIns="0" rIns="0" tIns="0" bIns="0">
            <a:normAutofit/>
          </a:bodyPr>
          <a:p>
            <a:endParaRPr b="0" lang="en-US" sz="3200" spc="-1" strike="noStrike">
              <a:latin typeface="Arial"/>
            </a:endParaRPr>
          </a:p>
        </p:txBody>
      </p:sp>
      <p:sp>
        <p:nvSpPr>
          <p:cNvPr id="42" name="PlaceHolder 6"/>
          <p:cNvSpPr>
            <a:spLocks noGrp="1"/>
          </p:cNvSpPr>
          <p:nvPr>
            <p:ph type="body"/>
          </p:nvPr>
        </p:nvSpPr>
        <p:spPr>
          <a:xfrm>
            <a:off x="3252240" y="3479400"/>
            <a:ext cx="2660040" cy="1792440"/>
          </a:xfrm>
          <a:prstGeom prst="rect">
            <a:avLst/>
          </a:prstGeom>
        </p:spPr>
        <p:txBody>
          <a:bodyPr lIns="0" rIns="0" tIns="0" bIns="0">
            <a:normAutofit/>
          </a:bodyPr>
          <a:p>
            <a:endParaRPr b="0" lang="en-US" sz="3200" spc="-1" strike="noStrike">
              <a:latin typeface="Arial"/>
            </a:endParaRPr>
          </a:p>
        </p:txBody>
      </p:sp>
      <p:sp>
        <p:nvSpPr>
          <p:cNvPr id="43" name="PlaceHolder 7"/>
          <p:cNvSpPr>
            <a:spLocks noGrp="1"/>
          </p:cNvSpPr>
          <p:nvPr>
            <p:ph type="body"/>
          </p:nvPr>
        </p:nvSpPr>
        <p:spPr>
          <a:xfrm>
            <a:off x="6045480" y="3479400"/>
            <a:ext cx="266004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subTitle"/>
          </p:nvPr>
        </p:nvSpPr>
        <p:spPr>
          <a:xfrm>
            <a:off x="458640" y="1516320"/>
            <a:ext cx="826128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54" name="PlaceHolder 2"/>
          <p:cNvSpPr>
            <a:spLocks noGrp="1"/>
          </p:cNvSpPr>
          <p:nvPr>
            <p:ph type="body"/>
          </p:nvPr>
        </p:nvSpPr>
        <p:spPr>
          <a:xfrm>
            <a:off x="458640" y="1516320"/>
            <a:ext cx="826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56"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8640" y="258480"/>
            <a:ext cx="826128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9" name="PlaceHolder 2"/>
          <p:cNvSpPr>
            <a:spLocks noGrp="1"/>
          </p:cNvSpPr>
          <p:nvPr>
            <p:ph type="subTitle"/>
          </p:nvPr>
        </p:nvSpPr>
        <p:spPr>
          <a:xfrm>
            <a:off x="458640" y="1516320"/>
            <a:ext cx="826128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71" name="PlaceHolder 4"/>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73" name="PlaceHolder 2"/>
          <p:cNvSpPr>
            <a:spLocks noGrp="1"/>
          </p:cNvSpPr>
          <p:nvPr>
            <p:ph type="body"/>
          </p:nvPr>
        </p:nvSpPr>
        <p:spPr>
          <a:xfrm>
            <a:off x="458640" y="1516320"/>
            <a:ext cx="8261280" cy="179244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76"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81" name="PlaceHolder 2"/>
          <p:cNvSpPr>
            <a:spLocks noGrp="1"/>
          </p:cNvSpPr>
          <p:nvPr>
            <p:ph type="body"/>
          </p:nvPr>
        </p:nvSpPr>
        <p:spPr>
          <a:xfrm>
            <a:off x="458640" y="1516320"/>
            <a:ext cx="2660040" cy="1792440"/>
          </a:xfrm>
          <a:prstGeom prst="rect">
            <a:avLst/>
          </a:prstGeom>
        </p:spPr>
        <p:txBody>
          <a:bodyPr lIns="0" rIns="0" tIns="0" bIns="0">
            <a:normAutofit/>
          </a:bodyPr>
          <a:p>
            <a:endParaRPr b="0" lang="en-US" sz="3200" spc="-1" strike="noStrike">
              <a:latin typeface="Arial"/>
            </a:endParaRPr>
          </a:p>
        </p:txBody>
      </p:sp>
      <p:sp>
        <p:nvSpPr>
          <p:cNvPr id="82" name="PlaceHolder 3"/>
          <p:cNvSpPr>
            <a:spLocks noGrp="1"/>
          </p:cNvSpPr>
          <p:nvPr>
            <p:ph type="body"/>
          </p:nvPr>
        </p:nvSpPr>
        <p:spPr>
          <a:xfrm>
            <a:off x="3252240" y="1516320"/>
            <a:ext cx="2660040" cy="1792440"/>
          </a:xfrm>
          <a:prstGeom prst="rect">
            <a:avLst/>
          </a:prstGeom>
        </p:spPr>
        <p:txBody>
          <a:bodyPr lIns="0" rIns="0" tIns="0" bIns="0">
            <a:normAutofit/>
          </a:bodyPr>
          <a:p>
            <a:endParaRPr b="0" lang="en-US" sz="3200" spc="-1" strike="noStrike">
              <a:latin typeface="Arial"/>
            </a:endParaRPr>
          </a:p>
        </p:txBody>
      </p:sp>
      <p:sp>
        <p:nvSpPr>
          <p:cNvPr id="83" name="PlaceHolder 4"/>
          <p:cNvSpPr>
            <a:spLocks noGrp="1"/>
          </p:cNvSpPr>
          <p:nvPr>
            <p:ph type="body"/>
          </p:nvPr>
        </p:nvSpPr>
        <p:spPr>
          <a:xfrm>
            <a:off x="6045480" y="1516320"/>
            <a:ext cx="2660040" cy="1792440"/>
          </a:xfrm>
          <a:prstGeom prst="rect">
            <a:avLst/>
          </a:prstGeom>
        </p:spPr>
        <p:txBody>
          <a:bodyPr lIns="0" rIns="0" tIns="0" bIns="0">
            <a:normAutofit/>
          </a:bodyPr>
          <a:p>
            <a:endParaRPr b="0" lang="en-US" sz="3200" spc="-1" strike="noStrike">
              <a:latin typeface="Arial"/>
            </a:endParaRPr>
          </a:p>
        </p:txBody>
      </p:sp>
      <p:sp>
        <p:nvSpPr>
          <p:cNvPr id="84" name="PlaceHolder 5"/>
          <p:cNvSpPr>
            <a:spLocks noGrp="1"/>
          </p:cNvSpPr>
          <p:nvPr>
            <p:ph type="body"/>
          </p:nvPr>
        </p:nvSpPr>
        <p:spPr>
          <a:xfrm>
            <a:off x="458640" y="3479400"/>
            <a:ext cx="2660040" cy="1792440"/>
          </a:xfrm>
          <a:prstGeom prst="rect">
            <a:avLst/>
          </a:prstGeom>
        </p:spPr>
        <p:txBody>
          <a:bodyPr lIns="0" rIns="0" tIns="0" bIns="0">
            <a:normAutofit/>
          </a:bodyPr>
          <a:p>
            <a:endParaRPr b="0" lang="en-US" sz="3200" spc="-1" strike="noStrike">
              <a:latin typeface="Arial"/>
            </a:endParaRPr>
          </a:p>
        </p:txBody>
      </p:sp>
      <p:sp>
        <p:nvSpPr>
          <p:cNvPr id="85" name="PlaceHolder 6"/>
          <p:cNvSpPr>
            <a:spLocks noGrp="1"/>
          </p:cNvSpPr>
          <p:nvPr>
            <p:ph type="body"/>
          </p:nvPr>
        </p:nvSpPr>
        <p:spPr>
          <a:xfrm>
            <a:off x="3252240" y="3479400"/>
            <a:ext cx="2660040" cy="1792440"/>
          </a:xfrm>
          <a:prstGeom prst="rect">
            <a:avLst/>
          </a:prstGeom>
        </p:spPr>
        <p:txBody>
          <a:bodyPr lIns="0" rIns="0" tIns="0" bIns="0">
            <a:normAutofit/>
          </a:bodyPr>
          <a:p>
            <a:endParaRPr b="0" lang="en-US" sz="3200" spc="-1" strike="noStrike">
              <a:latin typeface="Arial"/>
            </a:endParaRPr>
          </a:p>
        </p:txBody>
      </p:sp>
      <p:sp>
        <p:nvSpPr>
          <p:cNvPr id="86" name="PlaceHolder 7"/>
          <p:cNvSpPr>
            <a:spLocks noGrp="1"/>
          </p:cNvSpPr>
          <p:nvPr>
            <p:ph type="body"/>
          </p:nvPr>
        </p:nvSpPr>
        <p:spPr>
          <a:xfrm>
            <a:off x="6045480" y="3479400"/>
            <a:ext cx="266004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subTitle"/>
          </p:nvPr>
        </p:nvSpPr>
        <p:spPr>
          <a:xfrm>
            <a:off x="458640" y="1516320"/>
            <a:ext cx="826128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97" name="PlaceHolder 2"/>
          <p:cNvSpPr>
            <a:spLocks noGrp="1"/>
          </p:cNvSpPr>
          <p:nvPr>
            <p:ph type="body"/>
          </p:nvPr>
        </p:nvSpPr>
        <p:spPr>
          <a:xfrm>
            <a:off x="458640" y="1516320"/>
            <a:ext cx="826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1" name="PlaceHolder 2"/>
          <p:cNvSpPr>
            <a:spLocks noGrp="1"/>
          </p:cNvSpPr>
          <p:nvPr>
            <p:ph type="body"/>
          </p:nvPr>
        </p:nvSpPr>
        <p:spPr>
          <a:xfrm>
            <a:off x="458640" y="1516320"/>
            <a:ext cx="826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8640" y="258480"/>
            <a:ext cx="826128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04"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05"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
        <p:nvSpPr>
          <p:cNvPr id="106"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08"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12"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14" name="PlaceHolder 4"/>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16" name="PlaceHolder 2"/>
          <p:cNvSpPr>
            <a:spLocks noGrp="1"/>
          </p:cNvSpPr>
          <p:nvPr>
            <p:ph type="body"/>
          </p:nvPr>
        </p:nvSpPr>
        <p:spPr>
          <a:xfrm>
            <a:off x="458640" y="1516320"/>
            <a:ext cx="8261280" cy="1792440"/>
          </a:xfrm>
          <a:prstGeom prst="rect">
            <a:avLst/>
          </a:prstGeom>
        </p:spPr>
        <p:txBody>
          <a:bodyPr lIns="0" rIns="0" tIns="0" bIns="0">
            <a:normAutofit/>
          </a:bodyPr>
          <a:p>
            <a:endParaRPr b="0" lang="en-US" sz="3200" spc="-1" strike="noStrike">
              <a:latin typeface="Arial"/>
            </a:endParaRPr>
          </a:p>
        </p:txBody>
      </p:sp>
      <p:sp>
        <p:nvSpPr>
          <p:cNvPr id="117" name="PlaceHolder 3"/>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19"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20"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21"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
        <p:nvSpPr>
          <p:cNvPr id="122" name="PlaceHolder 5"/>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24" name="PlaceHolder 2"/>
          <p:cNvSpPr>
            <a:spLocks noGrp="1"/>
          </p:cNvSpPr>
          <p:nvPr>
            <p:ph type="body"/>
          </p:nvPr>
        </p:nvSpPr>
        <p:spPr>
          <a:xfrm>
            <a:off x="458640" y="1516320"/>
            <a:ext cx="2660040" cy="1792440"/>
          </a:xfrm>
          <a:prstGeom prst="rect">
            <a:avLst/>
          </a:prstGeom>
        </p:spPr>
        <p:txBody>
          <a:bodyPr lIns="0" rIns="0" tIns="0" bIns="0">
            <a:normAutofit/>
          </a:bodyPr>
          <a:p>
            <a:endParaRPr b="0" lang="en-US" sz="3200" spc="-1" strike="noStrike">
              <a:latin typeface="Arial"/>
            </a:endParaRPr>
          </a:p>
        </p:txBody>
      </p:sp>
      <p:sp>
        <p:nvSpPr>
          <p:cNvPr id="125" name="PlaceHolder 3"/>
          <p:cNvSpPr>
            <a:spLocks noGrp="1"/>
          </p:cNvSpPr>
          <p:nvPr>
            <p:ph type="body"/>
          </p:nvPr>
        </p:nvSpPr>
        <p:spPr>
          <a:xfrm>
            <a:off x="3252240" y="1516320"/>
            <a:ext cx="2660040" cy="1792440"/>
          </a:xfrm>
          <a:prstGeom prst="rect">
            <a:avLst/>
          </a:prstGeom>
        </p:spPr>
        <p:txBody>
          <a:bodyPr lIns="0" rIns="0" tIns="0" bIns="0">
            <a:normAutofit/>
          </a:bodyPr>
          <a:p>
            <a:endParaRPr b="0" lang="en-US" sz="3200" spc="-1" strike="noStrike">
              <a:latin typeface="Arial"/>
            </a:endParaRPr>
          </a:p>
        </p:txBody>
      </p:sp>
      <p:sp>
        <p:nvSpPr>
          <p:cNvPr id="126" name="PlaceHolder 4"/>
          <p:cNvSpPr>
            <a:spLocks noGrp="1"/>
          </p:cNvSpPr>
          <p:nvPr>
            <p:ph type="body"/>
          </p:nvPr>
        </p:nvSpPr>
        <p:spPr>
          <a:xfrm>
            <a:off x="6045480" y="1516320"/>
            <a:ext cx="2660040" cy="1792440"/>
          </a:xfrm>
          <a:prstGeom prst="rect">
            <a:avLst/>
          </a:prstGeom>
        </p:spPr>
        <p:txBody>
          <a:bodyPr lIns="0" rIns="0" tIns="0" bIns="0">
            <a:normAutofit/>
          </a:bodyPr>
          <a:p>
            <a:endParaRPr b="0" lang="en-US" sz="3200" spc="-1" strike="noStrike">
              <a:latin typeface="Arial"/>
            </a:endParaRPr>
          </a:p>
        </p:txBody>
      </p:sp>
      <p:sp>
        <p:nvSpPr>
          <p:cNvPr id="127" name="PlaceHolder 5"/>
          <p:cNvSpPr>
            <a:spLocks noGrp="1"/>
          </p:cNvSpPr>
          <p:nvPr>
            <p:ph type="body"/>
          </p:nvPr>
        </p:nvSpPr>
        <p:spPr>
          <a:xfrm>
            <a:off x="458640" y="3479400"/>
            <a:ext cx="2660040" cy="1792440"/>
          </a:xfrm>
          <a:prstGeom prst="rect">
            <a:avLst/>
          </a:prstGeom>
        </p:spPr>
        <p:txBody>
          <a:bodyPr lIns="0" rIns="0" tIns="0" bIns="0">
            <a:normAutofit/>
          </a:bodyPr>
          <a:p>
            <a:endParaRPr b="0" lang="en-US" sz="3200" spc="-1" strike="noStrike">
              <a:latin typeface="Arial"/>
            </a:endParaRPr>
          </a:p>
        </p:txBody>
      </p:sp>
      <p:sp>
        <p:nvSpPr>
          <p:cNvPr id="128" name="PlaceHolder 6"/>
          <p:cNvSpPr>
            <a:spLocks noGrp="1"/>
          </p:cNvSpPr>
          <p:nvPr>
            <p:ph type="body"/>
          </p:nvPr>
        </p:nvSpPr>
        <p:spPr>
          <a:xfrm>
            <a:off x="3252240" y="3479400"/>
            <a:ext cx="2660040" cy="1792440"/>
          </a:xfrm>
          <a:prstGeom prst="rect">
            <a:avLst/>
          </a:prstGeom>
        </p:spPr>
        <p:txBody>
          <a:bodyPr lIns="0" rIns="0" tIns="0" bIns="0">
            <a:normAutofit/>
          </a:bodyPr>
          <a:p>
            <a:endParaRPr b="0" lang="en-US" sz="3200" spc="-1" strike="noStrike">
              <a:latin typeface="Arial"/>
            </a:endParaRPr>
          </a:p>
        </p:txBody>
      </p:sp>
      <p:sp>
        <p:nvSpPr>
          <p:cNvPr id="129" name="PlaceHolder 7"/>
          <p:cNvSpPr>
            <a:spLocks noGrp="1"/>
          </p:cNvSpPr>
          <p:nvPr>
            <p:ph type="body"/>
          </p:nvPr>
        </p:nvSpPr>
        <p:spPr>
          <a:xfrm>
            <a:off x="6045480" y="3479400"/>
            <a:ext cx="266004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subTitle"/>
          </p:nvPr>
        </p:nvSpPr>
        <p:spPr>
          <a:xfrm>
            <a:off x="458640" y="1516320"/>
            <a:ext cx="826128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39" name="PlaceHolder 2"/>
          <p:cNvSpPr>
            <a:spLocks noGrp="1"/>
          </p:cNvSpPr>
          <p:nvPr>
            <p:ph type="body"/>
          </p:nvPr>
        </p:nvSpPr>
        <p:spPr>
          <a:xfrm>
            <a:off x="458640" y="1516320"/>
            <a:ext cx="826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3"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458640" y="258480"/>
            <a:ext cx="826128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46"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50"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151"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52" name="PlaceHolder 4"/>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54"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55"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56" name="PlaceHolder 4"/>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58" name="PlaceHolder 2"/>
          <p:cNvSpPr>
            <a:spLocks noGrp="1"/>
          </p:cNvSpPr>
          <p:nvPr>
            <p:ph type="body"/>
          </p:nvPr>
        </p:nvSpPr>
        <p:spPr>
          <a:xfrm>
            <a:off x="458640" y="1516320"/>
            <a:ext cx="8261280" cy="1792440"/>
          </a:xfrm>
          <a:prstGeom prst="rect">
            <a:avLst/>
          </a:prstGeom>
        </p:spPr>
        <p:txBody>
          <a:bodyPr lIns="0" rIns="0" tIns="0" bIns="0">
            <a:normAutofit/>
          </a:bodyPr>
          <a:p>
            <a:endParaRPr b="0" lang="en-US" sz="3200" spc="-1" strike="noStrike">
              <a:latin typeface="Arial"/>
            </a:endParaRPr>
          </a:p>
        </p:txBody>
      </p:sp>
      <p:sp>
        <p:nvSpPr>
          <p:cNvPr id="159" name="PlaceHolder 3"/>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61"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62"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163"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
        <p:nvSpPr>
          <p:cNvPr id="164" name="PlaceHolder 5"/>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66" name="PlaceHolder 2"/>
          <p:cNvSpPr>
            <a:spLocks noGrp="1"/>
          </p:cNvSpPr>
          <p:nvPr>
            <p:ph type="body"/>
          </p:nvPr>
        </p:nvSpPr>
        <p:spPr>
          <a:xfrm>
            <a:off x="458640" y="1516320"/>
            <a:ext cx="2660040" cy="1792440"/>
          </a:xfrm>
          <a:prstGeom prst="rect">
            <a:avLst/>
          </a:prstGeom>
        </p:spPr>
        <p:txBody>
          <a:bodyPr lIns="0" rIns="0" tIns="0" bIns="0">
            <a:normAutofit/>
          </a:bodyPr>
          <a:p>
            <a:endParaRPr b="0" lang="en-US" sz="3200" spc="-1" strike="noStrike">
              <a:latin typeface="Arial"/>
            </a:endParaRPr>
          </a:p>
        </p:txBody>
      </p:sp>
      <p:sp>
        <p:nvSpPr>
          <p:cNvPr id="167" name="PlaceHolder 3"/>
          <p:cNvSpPr>
            <a:spLocks noGrp="1"/>
          </p:cNvSpPr>
          <p:nvPr>
            <p:ph type="body"/>
          </p:nvPr>
        </p:nvSpPr>
        <p:spPr>
          <a:xfrm>
            <a:off x="3252240" y="1516320"/>
            <a:ext cx="2660040" cy="1792440"/>
          </a:xfrm>
          <a:prstGeom prst="rect">
            <a:avLst/>
          </a:prstGeom>
        </p:spPr>
        <p:txBody>
          <a:bodyPr lIns="0" rIns="0" tIns="0" bIns="0">
            <a:normAutofit/>
          </a:bodyPr>
          <a:p>
            <a:endParaRPr b="0" lang="en-US" sz="3200" spc="-1" strike="noStrike">
              <a:latin typeface="Arial"/>
            </a:endParaRPr>
          </a:p>
        </p:txBody>
      </p:sp>
      <p:sp>
        <p:nvSpPr>
          <p:cNvPr id="168" name="PlaceHolder 4"/>
          <p:cNvSpPr>
            <a:spLocks noGrp="1"/>
          </p:cNvSpPr>
          <p:nvPr>
            <p:ph type="body"/>
          </p:nvPr>
        </p:nvSpPr>
        <p:spPr>
          <a:xfrm>
            <a:off x="6045480" y="1516320"/>
            <a:ext cx="2660040" cy="1792440"/>
          </a:xfrm>
          <a:prstGeom prst="rect">
            <a:avLst/>
          </a:prstGeom>
        </p:spPr>
        <p:txBody>
          <a:bodyPr lIns="0" rIns="0" tIns="0" bIns="0">
            <a:normAutofit/>
          </a:bodyPr>
          <a:p>
            <a:endParaRPr b="0" lang="en-US" sz="3200" spc="-1" strike="noStrike">
              <a:latin typeface="Arial"/>
            </a:endParaRPr>
          </a:p>
        </p:txBody>
      </p:sp>
      <p:sp>
        <p:nvSpPr>
          <p:cNvPr id="169" name="PlaceHolder 5"/>
          <p:cNvSpPr>
            <a:spLocks noGrp="1"/>
          </p:cNvSpPr>
          <p:nvPr>
            <p:ph type="body"/>
          </p:nvPr>
        </p:nvSpPr>
        <p:spPr>
          <a:xfrm>
            <a:off x="458640" y="3479400"/>
            <a:ext cx="2660040" cy="1792440"/>
          </a:xfrm>
          <a:prstGeom prst="rect">
            <a:avLst/>
          </a:prstGeom>
        </p:spPr>
        <p:txBody>
          <a:bodyPr lIns="0" rIns="0" tIns="0" bIns="0">
            <a:normAutofit/>
          </a:bodyPr>
          <a:p>
            <a:endParaRPr b="0" lang="en-US" sz="3200" spc="-1" strike="noStrike">
              <a:latin typeface="Arial"/>
            </a:endParaRPr>
          </a:p>
        </p:txBody>
      </p:sp>
      <p:sp>
        <p:nvSpPr>
          <p:cNvPr id="170" name="PlaceHolder 6"/>
          <p:cNvSpPr>
            <a:spLocks noGrp="1"/>
          </p:cNvSpPr>
          <p:nvPr>
            <p:ph type="body"/>
          </p:nvPr>
        </p:nvSpPr>
        <p:spPr>
          <a:xfrm>
            <a:off x="3252240" y="3479400"/>
            <a:ext cx="2660040" cy="1792440"/>
          </a:xfrm>
          <a:prstGeom prst="rect">
            <a:avLst/>
          </a:prstGeom>
        </p:spPr>
        <p:txBody>
          <a:bodyPr lIns="0" rIns="0" tIns="0" bIns="0">
            <a:normAutofit/>
          </a:bodyPr>
          <a:p>
            <a:endParaRPr b="0" lang="en-US" sz="3200" spc="-1" strike="noStrike">
              <a:latin typeface="Arial"/>
            </a:endParaRPr>
          </a:p>
        </p:txBody>
      </p:sp>
      <p:sp>
        <p:nvSpPr>
          <p:cNvPr id="171" name="PlaceHolder 7"/>
          <p:cNvSpPr>
            <a:spLocks noGrp="1"/>
          </p:cNvSpPr>
          <p:nvPr>
            <p:ph type="body"/>
          </p:nvPr>
        </p:nvSpPr>
        <p:spPr>
          <a:xfrm>
            <a:off x="6045480" y="3479400"/>
            <a:ext cx="266004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8640" y="258480"/>
            <a:ext cx="826128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18"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4691880" y="1516320"/>
            <a:ext cx="4031280" cy="375804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45864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22" name="PlaceHolder 2"/>
          <p:cNvSpPr>
            <a:spLocks noGrp="1"/>
          </p:cNvSpPr>
          <p:nvPr>
            <p:ph type="body"/>
          </p:nvPr>
        </p:nvSpPr>
        <p:spPr>
          <a:xfrm>
            <a:off x="458640" y="1516320"/>
            <a:ext cx="4031280" cy="375804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4691880" y="3479400"/>
            <a:ext cx="403128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8640" y="258480"/>
            <a:ext cx="8261280" cy="1081800"/>
          </a:xfrm>
          <a:prstGeom prst="rect">
            <a:avLst/>
          </a:prstGeom>
        </p:spPr>
        <p:txBody>
          <a:bodyPr lIns="0" rIns="0" tIns="0" bIns="0" anchor="ctr">
            <a:spAutoFit/>
          </a:bodyPr>
          <a:p>
            <a:pPr algn="ctr"/>
            <a:endParaRPr b="0" lang="en-US" sz="4400" spc="-1" strike="noStrike">
              <a:latin typeface="Arial"/>
            </a:endParaRPr>
          </a:p>
        </p:txBody>
      </p:sp>
      <p:sp>
        <p:nvSpPr>
          <p:cNvPr id="26" name="PlaceHolder 2"/>
          <p:cNvSpPr>
            <a:spLocks noGrp="1"/>
          </p:cNvSpPr>
          <p:nvPr>
            <p:ph type="body"/>
          </p:nvPr>
        </p:nvSpPr>
        <p:spPr>
          <a:xfrm>
            <a:off x="458640" y="1516320"/>
            <a:ext cx="4031280" cy="17924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4691880" y="1516320"/>
            <a:ext cx="4031280" cy="1792440"/>
          </a:xfrm>
          <a:prstGeom prst="rect">
            <a:avLst/>
          </a:prstGeom>
        </p:spPr>
        <p:txBody>
          <a:bodyPr lIns="0" rIns="0" tIns="0" bIns="0">
            <a:normAutofit/>
          </a:bodyPr>
          <a:p>
            <a:endParaRPr b="0" lang="en-US" sz="3200" spc="-1" strike="noStrike">
              <a:latin typeface="Arial"/>
            </a:endParaRPr>
          </a:p>
        </p:txBody>
      </p:sp>
      <p:sp>
        <p:nvSpPr>
          <p:cNvPr id="28" name="PlaceHolder 4"/>
          <p:cNvSpPr>
            <a:spLocks noGrp="1"/>
          </p:cNvSpPr>
          <p:nvPr>
            <p:ph type="body"/>
          </p:nvPr>
        </p:nvSpPr>
        <p:spPr>
          <a:xfrm>
            <a:off x="458640" y="3479400"/>
            <a:ext cx="8261280" cy="17924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6048360"/>
            <a:ext cx="9175680" cy="428040"/>
          </a:xfrm>
          <a:prstGeom prst="rect">
            <a:avLst/>
          </a:prstGeom>
          <a:solidFill>
            <a:srgbClr val="bd582c"/>
          </a:solidFill>
          <a:ln w="25560">
            <a:noFill/>
          </a:ln>
        </p:spPr>
        <p:style>
          <a:lnRef idx="0"/>
          <a:fillRef idx="0"/>
          <a:effectRef idx="0"/>
          <a:fontRef idx="minor"/>
        </p:style>
      </p:sp>
      <p:sp>
        <p:nvSpPr>
          <p:cNvPr id="1" name="CustomShape 2" hidden="1"/>
          <p:cNvSpPr/>
          <p:nvPr/>
        </p:nvSpPr>
        <p:spPr>
          <a:xfrm>
            <a:off x="0" y="5985000"/>
            <a:ext cx="9175680" cy="57960"/>
          </a:xfrm>
          <a:prstGeom prst="rect">
            <a:avLst/>
          </a:prstGeom>
          <a:solidFill>
            <a:srgbClr val="e48312"/>
          </a:solidFill>
          <a:ln w="25560">
            <a:noFill/>
          </a:ln>
        </p:spPr>
        <p:style>
          <a:lnRef idx="0"/>
          <a:fillRef idx="0"/>
          <a:effectRef idx="0"/>
          <a:fontRef idx="minor"/>
        </p:style>
      </p:sp>
      <p:sp>
        <p:nvSpPr>
          <p:cNvPr id="2" name="CustomShape 3"/>
          <p:cNvSpPr/>
          <p:nvPr/>
        </p:nvSpPr>
        <p:spPr>
          <a:xfrm>
            <a:off x="1440" y="6048360"/>
            <a:ext cx="9174240" cy="428040"/>
          </a:xfrm>
          <a:prstGeom prst="rect">
            <a:avLst/>
          </a:prstGeom>
          <a:solidFill>
            <a:srgbClr val="bd582c"/>
          </a:solidFill>
          <a:ln w="25560">
            <a:noFill/>
          </a:ln>
        </p:spPr>
        <p:style>
          <a:lnRef idx="0"/>
          <a:fillRef idx="0"/>
          <a:effectRef idx="0"/>
          <a:fontRef idx="minor"/>
        </p:style>
      </p:sp>
      <p:sp>
        <p:nvSpPr>
          <p:cNvPr id="3" name="CustomShape 4"/>
          <p:cNvSpPr/>
          <p:nvPr/>
        </p:nvSpPr>
        <p:spPr>
          <a:xfrm>
            <a:off x="0" y="5985000"/>
            <a:ext cx="9172440" cy="56520"/>
          </a:xfrm>
          <a:prstGeom prst="rect">
            <a:avLst/>
          </a:prstGeom>
          <a:solidFill>
            <a:srgbClr val="e48312"/>
          </a:solidFill>
          <a:ln w="25560">
            <a:noFill/>
          </a:ln>
        </p:spPr>
        <p:style>
          <a:lnRef idx="0"/>
          <a:fillRef idx="0"/>
          <a:effectRef idx="0"/>
          <a:fontRef idx="minor"/>
        </p:style>
      </p:sp>
      <p:sp>
        <p:nvSpPr>
          <p:cNvPr id="4" name="PlaceHolder 5"/>
          <p:cNvSpPr>
            <a:spLocks noGrp="1"/>
          </p:cNvSpPr>
          <p:nvPr>
            <p:ph type="title"/>
          </p:nvPr>
        </p:nvSpPr>
        <p:spPr>
          <a:xfrm>
            <a:off x="458640" y="258480"/>
            <a:ext cx="826128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 name="PlaceHolder 6"/>
          <p:cNvSpPr>
            <a:spLocks noGrp="1"/>
          </p:cNvSpPr>
          <p:nvPr>
            <p:ph type="body"/>
          </p:nvPr>
        </p:nvSpPr>
        <p:spPr>
          <a:xfrm>
            <a:off x="458640" y="1516320"/>
            <a:ext cx="826128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6" name="PlaceHolder 7"/>
          <p:cNvSpPr>
            <a:spLocks noGrp="1"/>
          </p:cNvSpPr>
          <p:nvPr>
            <p:ph type="ftr"/>
          </p:nvPr>
        </p:nvSpPr>
        <p:spPr>
          <a:xfrm>
            <a:off x="3139200" y="5903280"/>
            <a:ext cx="2909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7" name="PlaceHolder 8"/>
          <p:cNvSpPr>
            <a:spLocks noGrp="1"/>
          </p:cNvSpPr>
          <p:nvPr>
            <p:ph type="sldNum"/>
          </p:nvPr>
        </p:nvSpPr>
        <p:spPr>
          <a:xfrm>
            <a:off x="6581880" y="5903280"/>
            <a:ext cx="2138400" cy="446760"/>
          </a:xfrm>
          <a:prstGeom prst="rect">
            <a:avLst/>
          </a:prstGeom>
        </p:spPr>
        <p:txBody>
          <a:bodyPr lIns="0" rIns="0" tIns="0" bIns="0">
            <a:noAutofit/>
          </a:bodyPr>
          <a:p>
            <a:pPr algn="r"/>
            <a:endParaRPr b="0" lang="en-US" sz="1400" spc="-1" strike="noStrike">
              <a:latin typeface="Times New Roman"/>
            </a:endParaRPr>
          </a:p>
          <a:p>
            <a:pPr algn="r"/>
            <a:fld id="{586A96B3-18E0-4444-BB08-530B8683CE5A}"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0" y="6048360"/>
            <a:ext cx="9175680" cy="428040"/>
          </a:xfrm>
          <a:prstGeom prst="rect">
            <a:avLst/>
          </a:prstGeom>
          <a:solidFill>
            <a:srgbClr val="bd582c"/>
          </a:solidFill>
          <a:ln w="25560">
            <a:noFill/>
          </a:ln>
        </p:spPr>
        <p:style>
          <a:lnRef idx="0"/>
          <a:fillRef idx="0"/>
          <a:effectRef idx="0"/>
          <a:fontRef idx="minor"/>
        </p:style>
      </p:sp>
      <p:sp>
        <p:nvSpPr>
          <p:cNvPr id="45" name="CustomShape 2"/>
          <p:cNvSpPr/>
          <p:nvPr/>
        </p:nvSpPr>
        <p:spPr>
          <a:xfrm>
            <a:off x="0" y="5985000"/>
            <a:ext cx="9175680" cy="57960"/>
          </a:xfrm>
          <a:prstGeom prst="rect">
            <a:avLst/>
          </a:prstGeom>
          <a:solidFill>
            <a:srgbClr val="e48312"/>
          </a:solidFill>
          <a:ln w="25560">
            <a:noFill/>
          </a:ln>
        </p:spPr>
        <p:style>
          <a:lnRef idx="0"/>
          <a:fillRef idx="0"/>
          <a:effectRef idx="0"/>
          <a:fontRef idx="minor"/>
        </p:style>
      </p:sp>
      <p:sp>
        <p:nvSpPr>
          <p:cNvPr id="46" name="Line 3"/>
          <p:cNvSpPr/>
          <p:nvPr/>
        </p:nvSpPr>
        <p:spPr>
          <a:xfrm>
            <a:off x="896760" y="1641240"/>
            <a:ext cx="7505640" cy="1800"/>
          </a:xfrm>
          <a:prstGeom prst="line">
            <a:avLst/>
          </a:prstGeom>
          <a:ln w="6480">
            <a:solidFill>
              <a:srgbClr val="808080"/>
            </a:solidFill>
            <a:round/>
          </a:ln>
        </p:spPr>
        <p:style>
          <a:lnRef idx="0"/>
          <a:fillRef idx="0"/>
          <a:effectRef idx="0"/>
          <a:fontRef idx="minor"/>
        </p:style>
      </p:sp>
      <p:sp>
        <p:nvSpPr>
          <p:cNvPr id="47" name="PlaceHolder 4"/>
          <p:cNvSpPr>
            <a:spLocks noGrp="1"/>
          </p:cNvSpPr>
          <p:nvPr>
            <p:ph type="title"/>
          </p:nvPr>
        </p:nvSpPr>
        <p:spPr>
          <a:xfrm>
            <a:off x="458640" y="258480"/>
            <a:ext cx="826128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8" name="PlaceHolder 5"/>
          <p:cNvSpPr>
            <a:spLocks noGrp="1"/>
          </p:cNvSpPr>
          <p:nvPr>
            <p:ph type="body"/>
          </p:nvPr>
        </p:nvSpPr>
        <p:spPr>
          <a:xfrm>
            <a:off x="458640" y="1516320"/>
            <a:ext cx="826128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49" name="PlaceHolder 6"/>
          <p:cNvSpPr>
            <a:spLocks noGrp="1"/>
          </p:cNvSpPr>
          <p:nvPr>
            <p:ph type="ftr"/>
          </p:nvPr>
        </p:nvSpPr>
        <p:spPr>
          <a:xfrm>
            <a:off x="3139200" y="5903280"/>
            <a:ext cx="2909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50" name="PlaceHolder 7"/>
          <p:cNvSpPr>
            <a:spLocks noGrp="1"/>
          </p:cNvSpPr>
          <p:nvPr>
            <p:ph type="sldNum"/>
          </p:nvPr>
        </p:nvSpPr>
        <p:spPr>
          <a:xfrm>
            <a:off x="6581880" y="5903280"/>
            <a:ext cx="2138400" cy="446760"/>
          </a:xfrm>
          <a:prstGeom prst="rect">
            <a:avLst/>
          </a:prstGeom>
        </p:spPr>
        <p:txBody>
          <a:bodyPr lIns="0" rIns="0" tIns="0" bIns="0">
            <a:noAutofit/>
          </a:bodyPr>
          <a:p>
            <a:pPr algn="r"/>
            <a:endParaRPr b="0" lang="en-US" sz="1400" spc="-1" strike="noStrike">
              <a:latin typeface="Times New Roman"/>
            </a:endParaRPr>
          </a:p>
          <a:p>
            <a:pPr algn="r"/>
            <a:fld id="{DF8AD721-FBE7-4DA2-898A-EC62313E4787}"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a:off x="0" y="6048360"/>
            <a:ext cx="9175680" cy="428040"/>
          </a:xfrm>
          <a:prstGeom prst="rect">
            <a:avLst/>
          </a:prstGeom>
          <a:solidFill>
            <a:srgbClr val="c0504d"/>
          </a:solidFill>
          <a:ln w="25560">
            <a:noFill/>
          </a:ln>
        </p:spPr>
        <p:style>
          <a:lnRef idx="0"/>
          <a:fillRef idx="0"/>
          <a:effectRef idx="0"/>
          <a:fontRef idx="minor"/>
        </p:style>
      </p:sp>
      <p:sp>
        <p:nvSpPr>
          <p:cNvPr id="88" name="CustomShape 2"/>
          <p:cNvSpPr/>
          <p:nvPr/>
        </p:nvSpPr>
        <p:spPr>
          <a:xfrm>
            <a:off x="0" y="5985000"/>
            <a:ext cx="9175680" cy="57960"/>
          </a:xfrm>
          <a:prstGeom prst="rect">
            <a:avLst/>
          </a:prstGeom>
          <a:solidFill>
            <a:srgbClr val="4f81bd"/>
          </a:solidFill>
          <a:ln w="25560">
            <a:noFill/>
          </a:ln>
        </p:spPr>
        <p:style>
          <a:lnRef idx="0"/>
          <a:fillRef idx="0"/>
          <a:effectRef idx="0"/>
          <a:fontRef idx="minor"/>
        </p:style>
      </p:sp>
      <p:sp>
        <p:nvSpPr>
          <p:cNvPr id="89" name="Line 3"/>
          <p:cNvSpPr/>
          <p:nvPr/>
        </p:nvSpPr>
        <p:spPr>
          <a:xfrm>
            <a:off x="896760" y="1641240"/>
            <a:ext cx="7505640" cy="1800"/>
          </a:xfrm>
          <a:prstGeom prst="line">
            <a:avLst/>
          </a:prstGeom>
          <a:ln w="6480">
            <a:solidFill>
              <a:srgbClr val="808080"/>
            </a:solidFill>
            <a:round/>
          </a:ln>
        </p:spPr>
        <p:style>
          <a:lnRef idx="0"/>
          <a:fillRef idx="0"/>
          <a:effectRef idx="0"/>
          <a:fontRef idx="minor"/>
        </p:style>
      </p:sp>
      <p:sp>
        <p:nvSpPr>
          <p:cNvPr id="90" name="PlaceHolder 4"/>
          <p:cNvSpPr>
            <a:spLocks noGrp="1"/>
          </p:cNvSpPr>
          <p:nvPr>
            <p:ph type="title"/>
          </p:nvPr>
        </p:nvSpPr>
        <p:spPr>
          <a:xfrm>
            <a:off x="458640" y="258480"/>
            <a:ext cx="826128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91" name="PlaceHolder 5"/>
          <p:cNvSpPr>
            <a:spLocks noGrp="1"/>
          </p:cNvSpPr>
          <p:nvPr>
            <p:ph type="body"/>
          </p:nvPr>
        </p:nvSpPr>
        <p:spPr>
          <a:xfrm>
            <a:off x="458640" y="1516320"/>
            <a:ext cx="826128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92" name="PlaceHolder 6"/>
          <p:cNvSpPr>
            <a:spLocks noGrp="1"/>
          </p:cNvSpPr>
          <p:nvPr>
            <p:ph type="ftr"/>
          </p:nvPr>
        </p:nvSpPr>
        <p:spPr>
          <a:xfrm>
            <a:off x="3139200" y="5903280"/>
            <a:ext cx="2909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93" name="PlaceHolder 7"/>
          <p:cNvSpPr>
            <a:spLocks noGrp="1"/>
          </p:cNvSpPr>
          <p:nvPr>
            <p:ph type="sldNum"/>
          </p:nvPr>
        </p:nvSpPr>
        <p:spPr>
          <a:xfrm>
            <a:off x="6581880" y="5903280"/>
            <a:ext cx="2138400" cy="446760"/>
          </a:xfrm>
          <a:prstGeom prst="rect">
            <a:avLst/>
          </a:prstGeom>
        </p:spPr>
        <p:txBody>
          <a:bodyPr lIns="0" rIns="0" tIns="0" bIns="0">
            <a:noAutofit/>
          </a:bodyPr>
          <a:p>
            <a:pPr algn="r"/>
            <a:endParaRPr b="0" lang="en-US" sz="1400" spc="-1" strike="noStrike">
              <a:latin typeface="Times New Roman"/>
            </a:endParaRPr>
          </a:p>
          <a:p>
            <a:pPr algn="r"/>
            <a:fld id="{B251C33C-12E1-417B-B1BB-F9D4E397C485}"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0" y="6048360"/>
            <a:ext cx="9175680" cy="428040"/>
          </a:xfrm>
          <a:prstGeom prst="rect">
            <a:avLst/>
          </a:prstGeom>
          <a:solidFill>
            <a:srgbClr val="c0504d"/>
          </a:solidFill>
          <a:ln w="25560">
            <a:noFill/>
          </a:ln>
        </p:spPr>
        <p:style>
          <a:lnRef idx="0"/>
          <a:fillRef idx="0"/>
          <a:effectRef idx="0"/>
          <a:fontRef idx="minor"/>
        </p:style>
      </p:sp>
      <p:sp>
        <p:nvSpPr>
          <p:cNvPr id="131" name="CustomShape 2"/>
          <p:cNvSpPr/>
          <p:nvPr/>
        </p:nvSpPr>
        <p:spPr>
          <a:xfrm>
            <a:off x="0" y="5985000"/>
            <a:ext cx="9175680" cy="57960"/>
          </a:xfrm>
          <a:prstGeom prst="rect">
            <a:avLst/>
          </a:prstGeom>
          <a:solidFill>
            <a:srgbClr val="4f81bd"/>
          </a:solidFill>
          <a:ln w="25560">
            <a:noFill/>
          </a:ln>
        </p:spPr>
        <p:style>
          <a:lnRef idx="0"/>
          <a:fillRef idx="0"/>
          <a:effectRef idx="0"/>
          <a:fontRef idx="minor"/>
        </p:style>
      </p:sp>
      <p:sp>
        <p:nvSpPr>
          <p:cNvPr id="132" name="PlaceHolder 3"/>
          <p:cNvSpPr>
            <a:spLocks noGrp="1"/>
          </p:cNvSpPr>
          <p:nvPr>
            <p:ph type="title"/>
          </p:nvPr>
        </p:nvSpPr>
        <p:spPr>
          <a:xfrm>
            <a:off x="458640" y="258480"/>
            <a:ext cx="826128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33" name="PlaceHolder 4"/>
          <p:cNvSpPr>
            <a:spLocks noGrp="1"/>
          </p:cNvSpPr>
          <p:nvPr>
            <p:ph type="body"/>
          </p:nvPr>
        </p:nvSpPr>
        <p:spPr>
          <a:xfrm>
            <a:off x="458640" y="1516320"/>
            <a:ext cx="826128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134" name="PlaceHolder 5"/>
          <p:cNvSpPr>
            <a:spLocks noGrp="1"/>
          </p:cNvSpPr>
          <p:nvPr>
            <p:ph type="ftr"/>
          </p:nvPr>
        </p:nvSpPr>
        <p:spPr>
          <a:xfrm>
            <a:off x="3139200" y="5903280"/>
            <a:ext cx="2909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135" name="PlaceHolder 6"/>
          <p:cNvSpPr>
            <a:spLocks noGrp="1"/>
          </p:cNvSpPr>
          <p:nvPr>
            <p:ph type="sldNum"/>
          </p:nvPr>
        </p:nvSpPr>
        <p:spPr>
          <a:xfrm>
            <a:off x="6581880" y="5903280"/>
            <a:ext cx="2138400" cy="446760"/>
          </a:xfrm>
          <a:prstGeom prst="rect">
            <a:avLst/>
          </a:prstGeom>
        </p:spPr>
        <p:txBody>
          <a:bodyPr lIns="0" rIns="0" tIns="0" bIns="0">
            <a:noAutofit/>
          </a:bodyPr>
          <a:p>
            <a:pPr algn="r"/>
            <a:endParaRPr b="0" lang="en-US" sz="1400" spc="-1" strike="noStrike">
              <a:latin typeface="Times New Roman"/>
            </a:endParaRPr>
          </a:p>
          <a:p>
            <a:pPr algn="r"/>
            <a:fld id="{DB1D79B0-DD90-4505-9C68-26799CB55E9A}"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4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7452720" y="6103440"/>
            <a:ext cx="983520" cy="339840"/>
          </a:xfrm>
          <a:prstGeom prst="rect">
            <a:avLst/>
          </a:prstGeom>
          <a:noFill/>
          <a:ln>
            <a:noFill/>
          </a:ln>
        </p:spPr>
        <p:style>
          <a:lnRef idx="0"/>
          <a:fillRef idx="0"/>
          <a:effectRef idx="0"/>
          <a:fontRef idx="minor"/>
        </p:style>
      </p:sp>
      <p:sp>
        <p:nvSpPr>
          <p:cNvPr id="179" name="CustomShape 2"/>
          <p:cNvSpPr/>
          <p:nvPr/>
        </p:nvSpPr>
        <p:spPr>
          <a:xfrm>
            <a:off x="826200" y="696960"/>
            <a:ext cx="7802280" cy="295740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National Accounts</a:t>
            </a:r>
            <a:br/>
            <a:r>
              <a:rPr b="0" lang="en-US" sz="5080" spc="-24" strike="noStrike">
                <a:solidFill>
                  <a:srgbClr val="404040"/>
                </a:solidFill>
                <a:latin typeface="Calibri Light"/>
                <a:ea typeface="DejaVu Sans"/>
              </a:rPr>
              <a:t>and </a:t>
            </a:r>
            <a:endParaRPr b="0" lang="en-US" sz="5080" spc="-1" strike="noStrike">
              <a:latin typeface="Arial"/>
            </a:endParaRPr>
          </a:p>
          <a:p>
            <a:pPr>
              <a:lnSpc>
                <a:spcPct val="85000"/>
              </a:lnSpc>
            </a:pPr>
            <a:r>
              <a:rPr b="0" lang="en-US" sz="5080" spc="-24" strike="noStrike">
                <a:solidFill>
                  <a:srgbClr val="404040"/>
                </a:solidFill>
                <a:latin typeface="Calibri Light"/>
                <a:ea typeface="DejaVu Sans"/>
              </a:rPr>
              <a:t>environmentally </a:t>
            </a:r>
            <a:endParaRPr b="0" lang="en-US" sz="5080" spc="-1" strike="noStrike">
              <a:latin typeface="Arial"/>
            </a:endParaRPr>
          </a:p>
          <a:p>
            <a:pPr>
              <a:lnSpc>
                <a:spcPct val="85000"/>
              </a:lnSpc>
            </a:pPr>
            <a:r>
              <a:rPr b="0" lang="en-US" sz="5080" spc="-24" strike="noStrike">
                <a:solidFill>
                  <a:srgbClr val="404040"/>
                </a:solidFill>
                <a:latin typeface="Calibri Light"/>
                <a:ea typeface="DejaVu Sans"/>
              </a:rPr>
              <a:t>Sustainable National Income</a:t>
            </a:r>
            <a:endParaRPr b="0" lang="en-US" sz="5080" spc="-1" strike="noStrike">
              <a:latin typeface="Arial"/>
            </a:endParaRPr>
          </a:p>
        </p:txBody>
      </p:sp>
      <p:sp>
        <p:nvSpPr>
          <p:cNvPr id="180" name="CustomShape 3"/>
          <p:cNvSpPr/>
          <p:nvPr/>
        </p:nvSpPr>
        <p:spPr>
          <a:xfrm>
            <a:off x="3400200" y="4493880"/>
            <a:ext cx="4562640" cy="1355760"/>
          </a:xfrm>
          <a:prstGeom prst="rect">
            <a:avLst/>
          </a:prstGeom>
          <a:noFill/>
          <a:ln>
            <a:noFill/>
          </a:ln>
        </p:spPr>
        <p:style>
          <a:lnRef idx="0"/>
          <a:fillRef idx="0"/>
          <a:effectRef idx="0"/>
          <a:fontRef idx="minor"/>
        </p:style>
        <p:txBody>
          <a:bodyPr lIns="0" rIns="0" tIns="47520" bIns="47520">
            <a:noAutofit/>
          </a:bodyPr>
          <a:p>
            <a:pPr algn="r">
              <a:lnSpc>
                <a:spcPct val="90000"/>
              </a:lnSpc>
              <a:spcBef>
                <a:spcPts val="1270"/>
              </a:spcBef>
              <a:spcAft>
                <a:spcPts val="213"/>
              </a:spcAft>
            </a:pPr>
            <a:r>
              <a:rPr b="0" lang="en-US" sz="2540" spc="-1" strike="noStrike">
                <a:solidFill>
                  <a:srgbClr val="404040"/>
                </a:solidFill>
                <a:latin typeface="Calibri"/>
                <a:ea typeface="DejaVu Sans"/>
              </a:rPr>
              <a:t>Roefie Hueting and Bart de Boer</a:t>
            </a:r>
            <a:endParaRPr b="0" lang="en-US" sz="2540" spc="-1" strike="noStrike">
              <a:latin typeface="Arial"/>
            </a:endParaRPr>
          </a:p>
          <a:p>
            <a:pPr algn="r">
              <a:lnSpc>
                <a:spcPct val="90000"/>
              </a:lnSpc>
              <a:spcBef>
                <a:spcPts val="1270"/>
              </a:spcBef>
              <a:spcAft>
                <a:spcPts val="213"/>
              </a:spcAft>
            </a:pPr>
            <a:r>
              <a:rPr b="0" lang="en-US" sz="2540" spc="-1" strike="noStrike">
                <a:solidFill>
                  <a:srgbClr val="404040"/>
                </a:solidFill>
                <a:latin typeface="Calibri"/>
                <a:ea typeface="DejaVu Sans"/>
              </a:rPr>
              <a:t>July 11 2019</a:t>
            </a:r>
            <a:endParaRPr b="0" lang="en-US" sz="2540" spc="-1" strike="noStrike">
              <a:latin typeface="Arial"/>
            </a:endParaRPr>
          </a:p>
          <a:p>
            <a:pPr algn="r">
              <a:lnSpc>
                <a:spcPct val="90000"/>
              </a:lnSpc>
              <a:spcBef>
                <a:spcPts val="1270"/>
              </a:spcBef>
              <a:spcAft>
                <a:spcPts val="213"/>
              </a:spcAft>
            </a:pPr>
            <a:r>
              <a:rPr b="0" lang="en-US" sz="1480" spc="-1" strike="noStrike">
                <a:solidFill>
                  <a:srgbClr val="404040"/>
                </a:solidFill>
                <a:latin typeface="Calibri"/>
                <a:ea typeface="DejaVu Sans"/>
              </a:rPr>
              <a:t>www.sni-hueting.info</a:t>
            </a:r>
            <a:endParaRPr b="0" lang="en-US" sz="1480" spc="-1" strike="noStrike">
              <a:latin typeface="Arial"/>
            </a:endParaRPr>
          </a:p>
          <a:p>
            <a:pPr algn="r">
              <a:lnSpc>
                <a:spcPct val="90000"/>
              </a:lnSpc>
              <a:spcBef>
                <a:spcPts val="1270"/>
              </a:spcBef>
              <a:spcAft>
                <a:spcPts val="213"/>
              </a:spcAft>
            </a:pPr>
            <a:endParaRPr b="0" lang="en-US" sz="1480" spc="-1" strike="noStrike">
              <a:latin typeface="Arial"/>
            </a:endParaRPr>
          </a:p>
        </p:txBody>
      </p:sp>
      <p:grpSp>
        <p:nvGrpSpPr>
          <p:cNvPr id="181" name="Group 4"/>
          <p:cNvGrpSpPr/>
          <p:nvPr/>
        </p:nvGrpSpPr>
        <p:grpSpPr>
          <a:xfrm>
            <a:off x="0" y="6047640"/>
            <a:ext cx="9180000" cy="251640"/>
            <a:chOff x="0" y="6047640"/>
            <a:chExt cx="9180000" cy="251640"/>
          </a:xfrm>
        </p:grpSpPr>
        <p:sp>
          <p:nvSpPr>
            <p:cNvPr id="182"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183"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184" name="CustomShape 7"/>
          <p:cNvSpPr/>
          <p:nvPr/>
        </p:nvSpPr>
        <p:spPr>
          <a:xfrm>
            <a:off x="8463600" y="6118200"/>
            <a:ext cx="714960" cy="34344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7452720" y="6103440"/>
            <a:ext cx="983520" cy="339840"/>
          </a:xfrm>
          <a:prstGeom prst="rect">
            <a:avLst/>
          </a:prstGeom>
          <a:noFill/>
          <a:ln>
            <a:noFill/>
          </a:ln>
        </p:spPr>
        <p:style>
          <a:lnRef idx="0"/>
          <a:fillRef idx="0"/>
          <a:effectRef idx="0"/>
          <a:fontRef idx="minor"/>
        </p:style>
      </p:sp>
      <p:sp>
        <p:nvSpPr>
          <p:cNvPr id="234" name="CustomShape 2"/>
          <p:cNvSpPr/>
          <p:nvPr/>
        </p:nvSpPr>
        <p:spPr>
          <a:xfrm>
            <a:off x="684720" y="425520"/>
            <a:ext cx="7763760" cy="107460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Standards for </a:t>
            </a:r>
            <a:br/>
            <a:r>
              <a:rPr b="0" lang="en-US" sz="5080" spc="-24" strike="noStrike">
                <a:solidFill>
                  <a:srgbClr val="404040"/>
                </a:solidFill>
                <a:latin typeface="Calibri Light"/>
                <a:ea typeface="DejaVu Sans"/>
              </a:rPr>
              <a:t>environmental sustainability</a:t>
            </a:r>
            <a:endParaRPr b="0" lang="en-US" sz="5080" spc="-1" strike="noStrike">
              <a:latin typeface="Arial"/>
            </a:endParaRPr>
          </a:p>
        </p:txBody>
      </p:sp>
      <p:sp>
        <p:nvSpPr>
          <p:cNvPr id="235" name="CustomShape 3"/>
          <p:cNvSpPr/>
          <p:nvPr/>
        </p:nvSpPr>
        <p:spPr>
          <a:xfrm>
            <a:off x="674640" y="1652400"/>
            <a:ext cx="7579800" cy="453240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1" lang="en-US" sz="2750" spc="-1" strike="noStrike">
                <a:solidFill>
                  <a:srgbClr val="404040"/>
                </a:solidFill>
                <a:latin typeface="Calibri"/>
                <a:ea typeface="DejaVu Sans"/>
              </a:rPr>
              <a:t>Standard: </a:t>
            </a:r>
            <a:r>
              <a:rPr b="0" lang="en-US" sz="2750" spc="-1" strike="noStrike">
                <a:solidFill>
                  <a:srgbClr val="404040"/>
                </a:solidFill>
                <a:latin typeface="Calibri"/>
                <a:ea typeface="DejaVu Sans"/>
              </a:rPr>
              <a:t>restriction to environmental use (resources, emissions) when such use causes an environmental problem, e.g. climate change, erosion, over-fertilisation</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Derived from the </a:t>
            </a:r>
            <a:r>
              <a:rPr b="1" lang="en-US" sz="2750" spc="-1" strike="noStrike">
                <a:solidFill>
                  <a:srgbClr val="404040"/>
                </a:solidFill>
                <a:latin typeface="Calibri"/>
                <a:ea typeface="DejaVu Sans"/>
              </a:rPr>
              <a:t>literature</a:t>
            </a:r>
            <a:r>
              <a:rPr b="0" lang="en-US" sz="2750" spc="-1" strike="noStrike">
                <a:solidFill>
                  <a:srgbClr val="404040"/>
                </a:solidFill>
                <a:latin typeface="Calibri"/>
                <a:ea typeface="DejaVu Sans"/>
              </a:rPr>
              <a:t> about </a:t>
            </a:r>
            <a:r>
              <a:rPr b="1" lang="en-US" sz="2750" spc="-1" strike="noStrike">
                <a:solidFill>
                  <a:srgbClr val="404040"/>
                </a:solidFill>
                <a:latin typeface="Calibri"/>
                <a:ea typeface="DejaVu Sans"/>
              </a:rPr>
              <a:t>maintaining</a:t>
            </a:r>
            <a:r>
              <a:rPr b="0" lang="en-US" sz="2750" spc="-1" strike="noStrike">
                <a:solidFill>
                  <a:srgbClr val="404040"/>
                </a:solidFill>
                <a:latin typeface="Calibri"/>
                <a:ea typeface="DejaVu Sans"/>
              </a:rPr>
              <a:t> </a:t>
            </a:r>
            <a:r>
              <a:rPr b="1" lang="en-US" sz="2750" spc="-1" strike="noStrike">
                <a:solidFill>
                  <a:srgbClr val="404040"/>
                </a:solidFill>
                <a:latin typeface="Calibri"/>
                <a:ea typeface="DejaVu Sans"/>
              </a:rPr>
              <a:t>environmental functions</a:t>
            </a:r>
            <a:r>
              <a:rPr b="0" lang="en-US" sz="2750" spc="-1" strike="noStrike">
                <a:solidFill>
                  <a:srgbClr val="404040"/>
                </a:solidFill>
                <a:latin typeface="Calibri"/>
                <a:ea typeface="DejaVu Sans"/>
              </a:rPr>
              <a:t>: biodiversity, human health, spatial availability of all functions</a:t>
            </a:r>
            <a:endParaRPr b="0" lang="en-US" sz="2750" spc="-1" strike="noStrike">
              <a:latin typeface="Arial"/>
            </a:endParaRPr>
          </a:p>
        </p:txBody>
      </p:sp>
      <p:grpSp>
        <p:nvGrpSpPr>
          <p:cNvPr id="236" name="Group 4"/>
          <p:cNvGrpSpPr/>
          <p:nvPr/>
        </p:nvGrpSpPr>
        <p:grpSpPr>
          <a:xfrm>
            <a:off x="0" y="6047640"/>
            <a:ext cx="9180000" cy="251640"/>
            <a:chOff x="0" y="6047640"/>
            <a:chExt cx="9180000" cy="251640"/>
          </a:xfrm>
        </p:grpSpPr>
        <p:sp>
          <p:nvSpPr>
            <p:cNvPr id="237" name="Line 5"/>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38" name="Line 6"/>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239"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C83A6A4-85DA-49D9-A366-6DC9E3C4D73C}"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748800" y="606240"/>
            <a:ext cx="7569360" cy="81468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Definitions NI and eSNI</a:t>
            </a:r>
            <a:endParaRPr b="0" lang="en-US" sz="5080" spc="-1" strike="noStrike">
              <a:latin typeface="Arial"/>
            </a:endParaRPr>
          </a:p>
        </p:txBody>
      </p:sp>
      <p:sp>
        <p:nvSpPr>
          <p:cNvPr id="241" name="CustomShape 2"/>
          <p:cNvSpPr/>
          <p:nvPr/>
        </p:nvSpPr>
        <p:spPr>
          <a:xfrm>
            <a:off x="826560" y="1742760"/>
            <a:ext cx="7567560" cy="3797280"/>
          </a:xfrm>
          <a:prstGeom prst="rect">
            <a:avLst/>
          </a:prstGeom>
          <a:noFill/>
          <a:ln>
            <a:noFill/>
          </a:ln>
        </p:spPr>
        <p:style>
          <a:lnRef idx="0"/>
          <a:fillRef idx="0"/>
          <a:effectRef idx="0"/>
          <a:fontRef idx="minor"/>
        </p:style>
      </p:sp>
      <p:sp>
        <p:nvSpPr>
          <p:cNvPr id="242" name="CustomShape 3"/>
          <p:cNvSpPr/>
          <p:nvPr/>
        </p:nvSpPr>
        <p:spPr>
          <a:xfrm>
            <a:off x="777240" y="1920600"/>
            <a:ext cx="7962480" cy="3063600"/>
          </a:xfrm>
          <a:prstGeom prst="rect">
            <a:avLst/>
          </a:prstGeom>
          <a:noFill/>
          <a:ln>
            <a:noFill/>
          </a:ln>
        </p:spPr>
        <p:style>
          <a:lnRef idx="0"/>
          <a:fillRef idx="0"/>
          <a:effectRef idx="0"/>
          <a:fontRef idx="minor"/>
        </p:style>
        <p:txBody>
          <a:bodyPr lIns="95400" rIns="95400" tIns="47520" bIns="47520">
            <a:noAutofit/>
          </a:bodyPr>
          <a:p>
            <a:pPr marL="228600" indent="-225360">
              <a:lnSpc>
                <a:spcPct val="100000"/>
              </a:lnSpc>
              <a:buClr>
                <a:srgbClr val="000000"/>
              </a:buClr>
              <a:buSzPct val="45000"/>
              <a:buFont typeface="Wingdings" charset="2"/>
              <a:buChar char=""/>
            </a:pPr>
            <a:r>
              <a:rPr b="0" lang="en-US" sz="2750" spc="-1" strike="noStrike">
                <a:solidFill>
                  <a:srgbClr val="404040"/>
                </a:solidFill>
                <a:latin typeface="Calibri Light"/>
                <a:ea typeface="DejaVu Sans"/>
              </a:rPr>
              <a:t>Standard national income NI = sum of all added value = </a:t>
            </a:r>
            <a:r>
              <a:rPr b="1" lang="en-US" sz="2750" spc="-1" strike="noStrike">
                <a:solidFill>
                  <a:srgbClr val="404040"/>
                </a:solidFill>
                <a:latin typeface="Calibri Light"/>
                <a:ea typeface="DejaVu Sans"/>
              </a:rPr>
              <a:t>production</a:t>
            </a:r>
            <a:br/>
            <a:r>
              <a:rPr b="0" lang="en-US" sz="2750" spc="-1" strike="noStrike">
                <a:solidFill>
                  <a:srgbClr val="404040"/>
                </a:solidFill>
                <a:latin typeface="Calibri Light"/>
                <a:ea typeface="DejaVu Sans"/>
              </a:rPr>
              <a:t> </a:t>
            </a:r>
            <a:endParaRPr b="0" lang="en-US" sz="2750" spc="-1" strike="noStrike">
              <a:latin typeface="Arial"/>
            </a:endParaRPr>
          </a:p>
          <a:p>
            <a:pPr marL="228600" indent="-225360">
              <a:lnSpc>
                <a:spcPct val="100000"/>
              </a:lnSpc>
              <a:buClr>
                <a:srgbClr val="000000"/>
              </a:buClr>
              <a:buSzPct val="45000"/>
              <a:buFont typeface="Wingdings" charset="2"/>
              <a:buChar char=""/>
            </a:pPr>
            <a:r>
              <a:rPr b="0" lang="en-US" sz="2750" spc="-1" strike="noStrike">
                <a:solidFill>
                  <a:srgbClr val="404040"/>
                </a:solidFill>
                <a:latin typeface="Calibri Light"/>
                <a:ea typeface="DejaVu Sans"/>
              </a:rPr>
              <a:t>Environmentally sustainable national income eSNI = </a:t>
            </a:r>
            <a:r>
              <a:rPr b="1" lang="en-US" sz="2750" spc="-1" strike="noStrike">
                <a:solidFill>
                  <a:srgbClr val="404040"/>
                </a:solidFill>
                <a:latin typeface="Calibri Light"/>
                <a:ea typeface="DejaVu Sans"/>
              </a:rPr>
              <a:t>maximal production</a:t>
            </a:r>
            <a:r>
              <a:rPr b="0" lang="en-US" sz="2750" spc="-1" strike="noStrike">
                <a:solidFill>
                  <a:srgbClr val="404040"/>
                </a:solidFill>
                <a:latin typeface="Calibri Light"/>
                <a:ea typeface="DejaVu Sans"/>
              </a:rPr>
              <a:t>, with the </a:t>
            </a:r>
            <a:r>
              <a:rPr b="1" lang="en-US" sz="2750" spc="-1" strike="noStrike">
                <a:solidFill>
                  <a:srgbClr val="404040"/>
                </a:solidFill>
                <a:latin typeface="Calibri Light"/>
                <a:ea typeface="DejaVu Sans"/>
              </a:rPr>
              <a:t>technology of the year of observation</a:t>
            </a:r>
            <a:r>
              <a:rPr b="0" lang="en-US" sz="2750" spc="-1" strike="noStrike">
                <a:solidFill>
                  <a:srgbClr val="404040"/>
                </a:solidFill>
                <a:latin typeface="Calibri Light"/>
                <a:ea typeface="DejaVu Sans"/>
              </a:rPr>
              <a:t>, such that the </a:t>
            </a:r>
            <a:r>
              <a:rPr b="1" lang="en-US" sz="2750" spc="-1" strike="noStrike">
                <a:solidFill>
                  <a:srgbClr val="404040"/>
                </a:solidFill>
                <a:latin typeface="Calibri Light"/>
                <a:ea typeface="DejaVu Sans"/>
              </a:rPr>
              <a:t>environmental functions</a:t>
            </a:r>
            <a:r>
              <a:rPr b="0" lang="en-US" sz="2750" spc="-1" strike="noStrike">
                <a:solidFill>
                  <a:srgbClr val="404040"/>
                </a:solidFill>
                <a:latin typeface="Calibri Light"/>
                <a:ea typeface="DejaVu Sans"/>
              </a:rPr>
              <a:t>  - i.e. </a:t>
            </a:r>
            <a:r>
              <a:rPr b="0" i="1" lang="en-US" sz="2750" spc="-1" strike="noStrike">
                <a:solidFill>
                  <a:srgbClr val="404040"/>
                </a:solidFill>
                <a:latin typeface="Calibri Light"/>
                <a:ea typeface="DejaVu Sans"/>
              </a:rPr>
              <a:t>possible uses of the not-human-made physical surroundings – </a:t>
            </a:r>
            <a:r>
              <a:rPr b="0" lang="en-US" sz="2750" spc="-1" strike="noStrike">
                <a:solidFill>
                  <a:srgbClr val="404040"/>
                </a:solidFill>
                <a:latin typeface="Calibri Light"/>
                <a:ea typeface="DejaVu Sans"/>
              </a:rPr>
              <a:t>remain available for</a:t>
            </a:r>
            <a:r>
              <a:rPr b="1" lang="en-US" sz="2750" spc="-1" strike="noStrike">
                <a:solidFill>
                  <a:srgbClr val="404040"/>
                </a:solidFill>
                <a:latin typeface="Calibri Light"/>
                <a:ea typeface="DejaVu Sans"/>
              </a:rPr>
              <a:t> future generations</a:t>
            </a:r>
            <a:endParaRPr b="0" lang="en-US" sz="2750" spc="-1" strike="noStrike">
              <a:latin typeface="Arial"/>
            </a:endParaRPr>
          </a:p>
        </p:txBody>
      </p:sp>
      <p:grpSp>
        <p:nvGrpSpPr>
          <p:cNvPr id="243" name="Group 4"/>
          <p:cNvGrpSpPr/>
          <p:nvPr/>
        </p:nvGrpSpPr>
        <p:grpSpPr>
          <a:xfrm>
            <a:off x="0" y="6047640"/>
            <a:ext cx="9180000" cy="251640"/>
            <a:chOff x="0" y="6047640"/>
            <a:chExt cx="9180000" cy="251640"/>
          </a:xfrm>
        </p:grpSpPr>
        <p:sp>
          <p:nvSpPr>
            <p:cNvPr id="244"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45"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46"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A7D7D57-6DF3-4BFF-BF0C-EDEE38F6707A}"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951120" y="498600"/>
            <a:ext cx="7567560" cy="917640"/>
          </a:xfrm>
          <a:prstGeom prst="rect">
            <a:avLst/>
          </a:prstGeom>
          <a:noFill/>
          <a:ln>
            <a:noFill/>
          </a:ln>
        </p:spPr>
        <p:style>
          <a:lnRef idx="0"/>
          <a:fillRef idx="0"/>
          <a:effectRef idx="0"/>
          <a:fontRef idx="minor"/>
        </p:style>
        <p:txBody>
          <a:bodyPr lIns="95400" rIns="95400" tIns="47520" bIns="47520" anchor="b">
            <a:normAutofit/>
          </a:bodyPr>
          <a:p>
            <a:pPr>
              <a:lnSpc>
                <a:spcPct val="85000"/>
              </a:lnSpc>
            </a:pPr>
            <a:r>
              <a:rPr b="0" lang="en-US" sz="5080" spc="-24" strike="noStrike">
                <a:solidFill>
                  <a:srgbClr val="404040"/>
                </a:solidFill>
                <a:latin typeface="Calibri Light"/>
                <a:ea typeface="DejaVu Sans"/>
              </a:rPr>
              <a:t>What matters is the distance</a:t>
            </a:r>
            <a:endParaRPr b="0" lang="en-US" sz="5080" spc="-1" strike="noStrike">
              <a:latin typeface="Arial"/>
            </a:endParaRPr>
          </a:p>
        </p:txBody>
      </p:sp>
      <p:sp>
        <p:nvSpPr>
          <p:cNvPr id="248" name="CustomShape 2"/>
          <p:cNvSpPr/>
          <p:nvPr/>
        </p:nvSpPr>
        <p:spPr>
          <a:xfrm>
            <a:off x="826560" y="1742760"/>
            <a:ext cx="7567560" cy="3797280"/>
          </a:xfrm>
          <a:prstGeom prst="rect">
            <a:avLst/>
          </a:prstGeom>
          <a:noFill/>
          <a:ln>
            <a:noFill/>
          </a:ln>
        </p:spPr>
        <p:style>
          <a:lnRef idx="0"/>
          <a:fillRef idx="0"/>
          <a:effectRef idx="0"/>
          <a:fontRef idx="minor"/>
        </p:style>
        <p:txBody>
          <a:bodyPr lIns="0" rIns="0" tIns="47520" bIns="47520">
            <a:noAutofit/>
          </a:bodyPr>
          <a:p>
            <a:pPr>
              <a:lnSpc>
                <a:spcPct val="90000"/>
              </a:lnSpc>
              <a:spcBef>
                <a:spcPts val="1270"/>
              </a:spcBef>
              <a:spcAft>
                <a:spcPts val="213"/>
              </a:spcAft>
            </a:pPr>
            <a:endParaRPr b="0" lang="en-US" sz="1800" spc="-1" strike="noStrike">
              <a:latin typeface="Arial"/>
            </a:endParaRPr>
          </a:p>
          <a:p>
            <a:pPr>
              <a:lnSpc>
                <a:spcPct val="90000"/>
              </a:lnSpc>
              <a:spcBef>
                <a:spcPts val="1270"/>
              </a:spcBef>
              <a:spcAft>
                <a:spcPts val="213"/>
              </a:spcAft>
            </a:pPr>
            <a:endParaRPr b="0" lang="en-US" sz="1800" spc="-1" strike="noStrike">
              <a:latin typeface="Arial"/>
            </a:endParaRPr>
          </a:p>
          <a:p>
            <a:pPr algn="ctr">
              <a:lnSpc>
                <a:spcPct val="90000"/>
              </a:lnSpc>
              <a:spcBef>
                <a:spcPts val="1270"/>
              </a:spcBef>
              <a:spcAft>
                <a:spcPts val="213"/>
              </a:spcAft>
            </a:pPr>
            <a:r>
              <a:rPr b="1" lang="en-US" sz="5720" spc="-1" strike="noStrike">
                <a:solidFill>
                  <a:srgbClr val="404040"/>
                </a:solidFill>
                <a:latin typeface="Calibri"/>
                <a:ea typeface="BatangChe"/>
              </a:rPr>
              <a:t>eΔ= NI – mDNI</a:t>
            </a:r>
            <a:endParaRPr b="0" lang="en-US" sz="5720" spc="-1" strike="noStrike">
              <a:latin typeface="Arial"/>
            </a:endParaRPr>
          </a:p>
          <a:p>
            <a:pPr algn="ctr">
              <a:lnSpc>
                <a:spcPct val="90000"/>
              </a:lnSpc>
              <a:spcBef>
                <a:spcPts val="1270"/>
              </a:spcBef>
              <a:spcAft>
                <a:spcPts val="213"/>
              </a:spcAft>
            </a:pPr>
            <a:endParaRPr b="0" lang="en-US" sz="5720" spc="-1" strike="noStrike">
              <a:latin typeface="Arial"/>
            </a:endParaRPr>
          </a:p>
          <a:p>
            <a:pPr algn="ctr">
              <a:lnSpc>
                <a:spcPct val="90000"/>
              </a:lnSpc>
              <a:spcBef>
                <a:spcPts val="1270"/>
              </a:spcBef>
              <a:spcAft>
                <a:spcPts val="213"/>
              </a:spcAft>
            </a:pPr>
            <a:r>
              <a:rPr b="0" i="1" lang="en-US" sz="5720" spc="-1" strike="noStrike">
                <a:solidFill>
                  <a:srgbClr val="404040"/>
                </a:solidFill>
                <a:latin typeface="Calibri"/>
                <a:ea typeface="BatangChe"/>
              </a:rPr>
              <a:t>Ignore </a:t>
            </a:r>
            <a:r>
              <a:rPr b="0" i="1" lang="en-US" sz="5720" spc="165" strike="noStrike">
                <a:solidFill>
                  <a:srgbClr val="404040"/>
                </a:solidFill>
                <a:latin typeface="Calibri"/>
                <a:ea typeface="BatangChe"/>
              </a:rPr>
              <a:t>or</a:t>
            </a:r>
            <a:r>
              <a:rPr b="0" lang="en-US" sz="5720" spc="-1" strike="noStrike">
                <a:solidFill>
                  <a:srgbClr val="404040"/>
                </a:solidFill>
                <a:latin typeface="Calibri"/>
                <a:ea typeface="BatangChe"/>
              </a:rPr>
              <a:t> </a:t>
            </a:r>
            <a:r>
              <a:rPr b="0" i="1" lang="en-US" sz="5720" spc="-1" strike="noStrike">
                <a:solidFill>
                  <a:srgbClr val="404040"/>
                </a:solidFill>
                <a:latin typeface="Calibri"/>
                <a:ea typeface="BatangChe"/>
              </a:rPr>
              <a:t>reduce eΔ</a:t>
            </a:r>
            <a:endParaRPr b="0" lang="en-US" sz="5720" spc="-1" strike="noStrike">
              <a:latin typeface="Arial"/>
            </a:endParaRPr>
          </a:p>
        </p:txBody>
      </p:sp>
      <p:grpSp>
        <p:nvGrpSpPr>
          <p:cNvPr id="249" name="Group 3"/>
          <p:cNvGrpSpPr/>
          <p:nvPr/>
        </p:nvGrpSpPr>
        <p:grpSpPr>
          <a:xfrm>
            <a:off x="0" y="6047640"/>
            <a:ext cx="9180000" cy="251640"/>
            <a:chOff x="0" y="6047640"/>
            <a:chExt cx="9180000" cy="251640"/>
          </a:xfrm>
        </p:grpSpPr>
        <p:sp>
          <p:nvSpPr>
            <p:cNvPr id="250"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51"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52"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6510635-B535-49F2-A225-022584CA8E5A}"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7452720" y="6103440"/>
            <a:ext cx="983520" cy="339840"/>
          </a:xfrm>
          <a:prstGeom prst="rect">
            <a:avLst/>
          </a:prstGeom>
          <a:noFill/>
          <a:ln>
            <a:noFill/>
          </a:ln>
        </p:spPr>
        <p:style>
          <a:lnRef idx="0"/>
          <a:fillRef idx="0"/>
          <a:effectRef idx="0"/>
          <a:fontRef idx="minor"/>
        </p:style>
      </p:sp>
      <p:sp>
        <p:nvSpPr>
          <p:cNvPr id="254" name="CustomShape 2"/>
          <p:cNvSpPr/>
          <p:nvPr/>
        </p:nvSpPr>
        <p:spPr>
          <a:xfrm>
            <a:off x="1217520" y="309600"/>
            <a:ext cx="6783840" cy="1060560"/>
          </a:xfrm>
          <a:prstGeom prst="rect">
            <a:avLst/>
          </a:prstGeom>
          <a:noFill/>
          <a:ln>
            <a:noFill/>
          </a:ln>
        </p:spPr>
        <p:style>
          <a:lnRef idx="0"/>
          <a:fillRef idx="0"/>
          <a:effectRef idx="0"/>
          <a:fontRef idx="minor"/>
        </p:style>
        <p:txBody>
          <a:bodyPr lIns="95400" rIns="95400" tIns="47520" bIns="47520">
            <a:noAutofit/>
          </a:bodyPr>
          <a:p>
            <a:pPr algn="r">
              <a:lnSpc>
                <a:spcPct val="100000"/>
              </a:lnSpc>
              <a:spcBef>
                <a:spcPts val="1692"/>
              </a:spcBef>
            </a:pPr>
            <a:r>
              <a:rPr b="0" lang="en-US" sz="3390" spc="-1" strike="noStrike">
                <a:solidFill>
                  <a:srgbClr val="000000"/>
                </a:solidFill>
                <a:latin typeface="Calibri Light"/>
                <a:ea typeface="DejaVu Sans"/>
              </a:rPr>
              <a:t>NI, eSNI, eΔ= NI - eSNI, Netherlands 1990-2015</a:t>
            </a:r>
            <a:endParaRPr b="0" lang="en-US" sz="3390" spc="-1" strike="noStrike">
              <a:latin typeface="Arial"/>
            </a:endParaRPr>
          </a:p>
        </p:txBody>
      </p:sp>
      <p:pic>
        <p:nvPicPr>
          <p:cNvPr id="255" name="Picture 298" descr=""/>
          <p:cNvPicPr/>
          <p:nvPr/>
        </p:nvPicPr>
        <p:blipFill>
          <a:blip r:embed="rId1"/>
          <a:stretch/>
        </p:blipFill>
        <p:spPr>
          <a:xfrm>
            <a:off x="708120" y="933480"/>
            <a:ext cx="7809120" cy="4841640"/>
          </a:xfrm>
          <a:prstGeom prst="rect">
            <a:avLst/>
          </a:prstGeom>
          <a:ln w="9360">
            <a:noFill/>
          </a:ln>
        </p:spPr>
      </p:pic>
      <p:grpSp>
        <p:nvGrpSpPr>
          <p:cNvPr id="256" name="Group 3"/>
          <p:cNvGrpSpPr/>
          <p:nvPr/>
        </p:nvGrpSpPr>
        <p:grpSpPr>
          <a:xfrm>
            <a:off x="0" y="6047640"/>
            <a:ext cx="9180000" cy="251640"/>
            <a:chOff x="0" y="6047640"/>
            <a:chExt cx="9180000" cy="251640"/>
          </a:xfrm>
        </p:grpSpPr>
        <p:sp>
          <p:nvSpPr>
            <p:cNvPr id="257" name="Line 4"/>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58" name="Line 5"/>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259"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FFC90A4-2D3A-4792-B79E-65F692655AE3}"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834840" y="495360"/>
            <a:ext cx="7569360" cy="83196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A proof of concept</a:t>
            </a:r>
            <a:endParaRPr b="0" lang="en-US" sz="5080" spc="-1" strike="noStrike">
              <a:latin typeface="Arial"/>
            </a:endParaRPr>
          </a:p>
        </p:txBody>
      </p:sp>
      <p:sp>
        <p:nvSpPr>
          <p:cNvPr id="261" name="CustomShape 2"/>
          <p:cNvSpPr/>
          <p:nvPr/>
        </p:nvSpPr>
        <p:spPr>
          <a:xfrm>
            <a:off x="7452720" y="6103440"/>
            <a:ext cx="983520" cy="339840"/>
          </a:xfrm>
          <a:prstGeom prst="rect">
            <a:avLst/>
          </a:prstGeom>
          <a:noFill/>
          <a:ln>
            <a:noFill/>
          </a:ln>
        </p:spPr>
        <p:style>
          <a:lnRef idx="0"/>
          <a:fillRef idx="0"/>
          <a:effectRef idx="0"/>
          <a:fontRef idx="minor"/>
        </p:style>
      </p:sp>
      <p:sp>
        <p:nvSpPr>
          <p:cNvPr id="262" name="CustomShape 3"/>
          <p:cNvSpPr/>
          <p:nvPr/>
        </p:nvSpPr>
        <p:spPr>
          <a:xfrm>
            <a:off x="777240" y="4535280"/>
            <a:ext cx="8254440" cy="947880"/>
          </a:xfrm>
          <a:prstGeom prst="rect">
            <a:avLst/>
          </a:prstGeom>
          <a:noFill/>
          <a:ln>
            <a:noFill/>
          </a:ln>
        </p:spPr>
        <p:style>
          <a:lnRef idx="0"/>
          <a:fillRef idx="0"/>
          <a:effectRef idx="0"/>
          <a:fontRef idx="minor"/>
        </p:style>
        <p:txBody>
          <a:bodyPr lIns="95400" rIns="95400" tIns="47520" bIns="47520">
            <a:noAutofit/>
          </a:bodyPr>
          <a:p>
            <a:pPr>
              <a:lnSpc>
                <a:spcPct val="100000"/>
              </a:lnSpc>
              <a:spcBef>
                <a:spcPts val="1270"/>
              </a:spcBef>
              <a:spcAft>
                <a:spcPts val="635"/>
              </a:spcAft>
            </a:pPr>
            <a:r>
              <a:rPr b="0" lang="en-US" sz="1910" spc="-1" strike="noStrike">
                <a:solidFill>
                  <a:srgbClr val="000000"/>
                </a:solidFill>
                <a:latin typeface="Calibri"/>
                <a:ea typeface="DejaVu Sans"/>
              </a:rPr>
              <a:t>Hueting &amp; De Boer (2019). eΔ ≈ NNI – eSNNI. eFootprint = 100 / %</a:t>
            </a:r>
            <a:endParaRPr b="0" lang="en-US" sz="1910" spc="-1" strike="noStrike">
              <a:latin typeface="Arial"/>
            </a:endParaRPr>
          </a:p>
          <a:p>
            <a:pPr>
              <a:lnSpc>
                <a:spcPct val="100000"/>
              </a:lnSpc>
              <a:spcBef>
                <a:spcPts val="952"/>
              </a:spcBef>
            </a:pPr>
            <a:r>
              <a:rPr b="0" lang="en-US" sz="1910" spc="-1" strike="noStrike">
                <a:solidFill>
                  <a:srgbClr val="000000"/>
                </a:solidFill>
                <a:latin typeface="Calibri"/>
                <a:ea typeface="DejaVu Sans"/>
              </a:rPr>
              <a:t>GDP = Gross Domestic Product. NNI = Net National Income. Red: </a:t>
            </a:r>
            <a:r>
              <a:rPr b="0" i="1" lang="en-US" sz="1910" spc="-1" strike="noStrike">
                <a:solidFill>
                  <a:srgbClr val="000000"/>
                </a:solidFill>
                <a:latin typeface="Calibri"/>
                <a:ea typeface="DejaVu Sans"/>
              </a:rPr>
              <a:t>rough estimate</a:t>
            </a:r>
            <a:endParaRPr b="0" lang="en-US" sz="1910" spc="-1" strike="noStrike">
              <a:latin typeface="Arial"/>
            </a:endParaRPr>
          </a:p>
        </p:txBody>
      </p:sp>
      <p:pic>
        <p:nvPicPr>
          <p:cNvPr id="263" name="Picture 302" descr=""/>
          <p:cNvPicPr/>
          <p:nvPr/>
        </p:nvPicPr>
        <p:blipFill>
          <a:blip r:embed="rId1"/>
          <a:stretch/>
        </p:blipFill>
        <p:spPr>
          <a:xfrm>
            <a:off x="387720" y="1728360"/>
            <a:ext cx="8547840" cy="2490480"/>
          </a:xfrm>
          <a:prstGeom prst="rect">
            <a:avLst/>
          </a:prstGeom>
          <a:ln w="9360">
            <a:noFill/>
          </a:ln>
        </p:spPr>
      </p:pic>
      <p:grpSp>
        <p:nvGrpSpPr>
          <p:cNvPr id="264" name="Group 4"/>
          <p:cNvGrpSpPr/>
          <p:nvPr/>
        </p:nvGrpSpPr>
        <p:grpSpPr>
          <a:xfrm>
            <a:off x="0" y="6047640"/>
            <a:ext cx="9180000" cy="251640"/>
            <a:chOff x="0" y="6047640"/>
            <a:chExt cx="9180000" cy="251640"/>
          </a:xfrm>
        </p:grpSpPr>
        <p:sp>
          <p:nvSpPr>
            <p:cNvPr id="265" name="Line 5"/>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66" name="Line 6"/>
            <p:cNvSpPr/>
            <p:nvPr/>
          </p:nvSpPr>
          <p:spPr>
            <a:xfrm flipH="1" flipV="1">
              <a:off x="0" y="6047640"/>
              <a:ext cx="9180000" cy="17640"/>
            </a:xfrm>
            <a:prstGeom prst="line">
              <a:avLst/>
            </a:prstGeom>
            <a:ln w="76320">
              <a:solidFill>
                <a:srgbClr val="376092"/>
              </a:solidFill>
              <a:round/>
            </a:ln>
          </p:spPr>
          <p:style>
            <a:lnRef idx="0"/>
            <a:fillRef idx="0"/>
            <a:effectRef idx="0"/>
            <a:fontRef idx="minor"/>
          </p:style>
        </p:sp>
      </p:grpSp>
      <p:sp>
        <p:nvSpPr>
          <p:cNvPr id="267"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7243CFE-CD9D-467E-A9BD-DC4394E84106}"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7452720" y="6103440"/>
            <a:ext cx="983520" cy="339840"/>
          </a:xfrm>
          <a:prstGeom prst="rect">
            <a:avLst/>
          </a:prstGeom>
          <a:noFill/>
          <a:ln>
            <a:noFill/>
          </a:ln>
        </p:spPr>
        <p:style>
          <a:lnRef idx="0"/>
          <a:fillRef idx="0"/>
          <a:effectRef idx="0"/>
          <a:fontRef idx="minor"/>
        </p:style>
      </p:sp>
      <p:sp>
        <p:nvSpPr>
          <p:cNvPr id="269" name="CustomShape 2"/>
          <p:cNvSpPr/>
          <p:nvPr/>
        </p:nvSpPr>
        <p:spPr>
          <a:xfrm>
            <a:off x="777240" y="274680"/>
            <a:ext cx="8156520" cy="1276560"/>
          </a:xfrm>
          <a:prstGeom prst="rect">
            <a:avLst/>
          </a:prstGeom>
          <a:noFill/>
          <a:ln>
            <a:noFill/>
          </a:ln>
        </p:spPr>
        <p:style>
          <a:lnRef idx="0"/>
          <a:fillRef idx="0"/>
          <a:effectRef idx="0"/>
          <a:fontRef idx="minor"/>
        </p:style>
        <p:txBody>
          <a:bodyPr lIns="95400" rIns="95400" tIns="47520" bIns="47520" anchor="b">
            <a:normAutofit/>
          </a:bodyPr>
          <a:p>
            <a:pPr>
              <a:lnSpc>
                <a:spcPct val="85000"/>
              </a:lnSpc>
            </a:pPr>
            <a:r>
              <a:rPr b="0" lang="en-US" sz="2970" spc="-1" strike="noStrike">
                <a:solidFill>
                  <a:srgbClr val="404040"/>
                </a:solidFill>
                <a:latin typeface="Calibri Light"/>
                <a:ea typeface="DejaVu Sans"/>
              </a:rPr>
              <a:t>Why environmental sustainability is </a:t>
            </a:r>
            <a:br/>
            <a:r>
              <a:rPr b="0" lang="en-US" sz="2970" spc="-1" strike="noStrike">
                <a:solidFill>
                  <a:srgbClr val="404040"/>
                </a:solidFill>
                <a:latin typeface="Calibri Light"/>
                <a:ea typeface="DejaVu Sans"/>
              </a:rPr>
              <a:t>very cheap,   </a:t>
            </a:r>
            <a:endParaRPr b="0" lang="en-US" sz="2970" spc="-1" strike="noStrike">
              <a:latin typeface="Arial"/>
            </a:endParaRPr>
          </a:p>
          <a:p>
            <a:pPr>
              <a:lnSpc>
                <a:spcPct val="85000"/>
              </a:lnSpc>
            </a:pPr>
            <a:r>
              <a:rPr b="0" lang="en-US" sz="2970" spc="-1" strike="noStrike">
                <a:solidFill>
                  <a:srgbClr val="404040"/>
                </a:solidFill>
                <a:latin typeface="Calibri Light"/>
                <a:ea typeface="DejaVu Sans"/>
              </a:rPr>
              <a:t>                         “</a:t>
            </a:r>
            <a:r>
              <a:rPr b="0" lang="en-US" sz="2970" spc="-1" strike="noStrike">
                <a:solidFill>
                  <a:srgbClr val="404040"/>
                </a:solidFill>
                <a:latin typeface="Calibri Light"/>
                <a:ea typeface="DejaVu Sans"/>
              </a:rPr>
              <a:t>though it costs half NI”</a:t>
            </a:r>
            <a:endParaRPr b="0" lang="en-US" sz="2970" spc="-1" strike="noStrike">
              <a:latin typeface="Arial"/>
            </a:endParaRPr>
          </a:p>
        </p:txBody>
      </p:sp>
      <p:sp>
        <p:nvSpPr>
          <p:cNvPr id="270" name="CustomShape 3"/>
          <p:cNvSpPr/>
          <p:nvPr/>
        </p:nvSpPr>
        <p:spPr>
          <a:xfrm>
            <a:off x="687960" y="2048040"/>
            <a:ext cx="8052120" cy="3049560"/>
          </a:xfrm>
          <a:prstGeom prst="rect">
            <a:avLst/>
          </a:prstGeom>
          <a:noFill/>
          <a:ln>
            <a:noFill/>
          </a:ln>
        </p:spPr>
        <p:style>
          <a:lnRef idx="0"/>
          <a:fillRef idx="0"/>
          <a:effectRef idx="0"/>
          <a:fontRef idx="minor"/>
        </p:style>
        <p:txBody>
          <a:bodyPr lIns="0" rIns="0" tIns="47520" bIns="47520">
            <a:normAutofit fontScale="80000"/>
          </a:bodyPr>
          <a:p>
            <a:pPr>
              <a:lnSpc>
                <a:spcPct val="90000"/>
              </a:lnSpc>
              <a:spcBef>
                <a:spcPts val="213"/>
              </a:spcBef>
              <a:spcAft>
                <a:spcPts val="422"/>
              </a:spcAft>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NI = eSNI + eΔ gives the </a:t>
            </a:r>
            <a:r>
              <a:rPr b="0" i="1" lang="en-US" sz="2750" spc="-1" strike="noStrike">
                <a:solidFill>
                  <a:srgbClr val="404040"/>
                </a:solidFill>
                <a:latin typeface="Calibri"/>
                <a:ea typeface="DejaVu Sans"/>
              </a:rPr>
              <a:t>loss of functions eΔ (costs),</a:t>
            </a:r>
            <a:r>
              <a:rPr b="0" i="1" lang="en-US" sz="2750" spc="-1" strike="noStrike">
                <a:solidFill>
                  <a:srgbClr val="404040"/>
                </a:solidFill>
                <a:latin typeface="Calibri"/>
                <a:ea typeface="DejaVu Sans"/>
              </a:rPr>
              <a:t> that is to be avoided when one desires environmental sustainability  </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Adapting human behaviour and the size of the population to the collectively available possibilities of the physical surroundings is easily affordable, but requires sacrifices indeed.</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Bicycle, bean, condom.</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If we want it then we can start today.</a:t>
            </a:r>
            <a:endParaRPr b="0" lang="en-US" sz="2750" spc="-1" strike="noStrike">
              <a:latin typeface="Arial"/>
            </a:endParaRPr>
          </a:p>
        </p:txBody>
      </p:sp>
      <p:grpSp>
        <p:nvGrpSpPr>
          <p:cNvPr id="271" name="Group 4"/>
          <p:cNvGrpSpPr/>
          <p:nvPr/>
        </p:nvGrpSpPr>
        <p:grpSpPr>
          <a:xfrm>
            <a:off x="0" y="6047640"/>
            <a:ext cx="9180000" cy="251640"/>
            <a:chOff x="0" y="6047640"/>
            <a:chExt cx="9180000" cy="251640"/>
          </a:xfrm>
        </p:grpSpPr>
        <p:sp>
          <p:nvSpPr>
            <p:cNvPr id="272"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73"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74" name="CustomShape 7"/>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C20C697-14D0-45DF-BCAB-AF87C6731AD0}"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458280" y="95400"/>
            <a:ext cx="8259480" cy="11178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660" spc="-1" strike="noStrike">
                <a:solidFill>
                  <a:srgbClr val="404040"/>
                </a:solidFill>
                <a:latin typeface="Calibri Light"/>
                <a:ea typeface="Microsoft YaHei"/>
              </a:rPr>
              <a:t>Other results by the model 1:</a:t>
            </a:r>
            <a:br/>
            <a:r>
              <a:rPr b="0" lang="en-US" sz="4660" spc="-1" strike="noStrike">
                <a:solidFill>
                  <a:srgbClr val="404040"/>
                </a:solidFill>
                <a:latin typeface="Calibri Light"/>
                <a:ea typeface="Microsoft YaHei"/>
              </a:rPr>
              <a:t>Ranking of the measures</a:t>
            </a:r>
            <a:endParaRPr b="0" lang="en-US" sz="4660" spc="-1" strike="noStrike">
              <a:latin typeface="Arial"/>
            </a:endParaRPr>
          </a:p>
        </p:txBody>
      </p:sp>
      <p:pic>
        <p:nvPicPr>
          <p:cNvPr id="276" name="Picture 330" descr=""/>
          <p:cNvPicPr/>
          <p:nvPr/>
        </p:nvPicPr>
        <p:blipFill>
          <a:blip r:embed="rId1"/>
          <a:stretch/>
        </p:blipFill>
        <p:spPr>
          <a:xfrm>
            <a:off x="873360" y="1322280"/>
            <a:ext cx="7527240" cy="4608360"/>
          </a:xfrm>
          <a:prstGeom prst="rect">
            <a:avLst/>
          </a:prstGeom>
          <a:ln w="9360">
            <a:noFill/>
          </a:ln>
        </p:spPr>
      </p:pic>
      <p:grpSp>
        <p:nvGrpSpPr>
          <p:cNvPr id="277" name="Group 2"/>
          <p:cNvGrpSpPr/>
          <p:nvPr/>
        </p:nvGrpSpPr>
        <p:grpSpPr>
          <a:xfrm>
            <a:off x="0" y="6047640"/>
            <a:ext cx="9180000" cy="251640"/>
            <a:chOff x="0" y="6047640"/>
            <a:chExt cx="9180000" cy="251640"/>
          </a:xfrm>
        </p:grpSpPr>
        <p:sp>
          <p:nvSpPr>
            <p:cNvPr id="278" name="Line 3"/>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79" name="Line 4"/>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280" name="CustomShape 5"/>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304D3ED9-7800-4E07-BA2D-B117B831E000}"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458280" y="239760"/>
            <a:ext cx="8259480" cy="11178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660" spc="-1" strike="noStrike">
                <a:solidFill>
                  <a:srgbClr val="404040"/>
                </a:solidFill>
                <a:latin typeface="Calibri Light"/>
                <a:ea typeface="Microsoft YaHei"/>
              </a:rPr>
              <a:t>Other results by the model 2:</a:t>
            </a:r>
            <a:br/>
            <a:r>
              <a:rPr b="0" lang="en-US" sz="4660" spc="-1" strike="noStrike">
                <a:solidFill>
                  <a:srgbClr val="404040"/>
                </a:solidFill>
                <a:latin typeface="Calibri Light"/>
                <a:ea typeface="Microsoft YaHei"/>
              </a:rPr>
              <a:t>Shadowprices per sector</a:t>
            </a:r>
            <a:endParaRPr b="0" lang="en-US" sz="4660" spc="-1" strike="noStrike">
              <a:latin typeface="Arial"/>
            </a:endParaRPr>
          </a:p>
        </p:txBody>
      </p:sp>
      <p:sp>
        <p:nvSpPr>
          <p:cNvPr id="282" name="CustomShape 2"/>
          <p:cNvSpPr/>
          <p:nvPr/>
        </p:nvSpPr>
        <p:spPr>
          <a:xfrm>
            <a:off x="458280" y="1920600"/>
            <a:ext cx="8721000" cy="3966840"/>
          </a:xfrm>
          <a:prstGeom prst="rect">
            <a:avLst/>
          </a:prstGeom>
          <a:noFill/>
          <a:ln>
            <a:noFill/>
          </a:ln>
        </p:spPr>
        <p:style>
          <a:lnRef idx="0"/>
          <a:fillRef idx="0"/>
          <a:effectRef idx="0"/>
          <a:fontRef idx="minor"/>
        </p:style>
        <p:txBody>
          <a:bodyPr lIns="0" rIns="0" tIns="0" bIns="0" anchor="ctr">
            <a:noAutofit/>
          </a:bodyPr>
          <a:p>
            <a:pPr>
              <a:lnSpc>
                <a:spcPct val="100000"/>
              </a:lnSpc>
            </a:pPr>
            <a:r>
              <a:rPr b="0" lang="en-US" sz="2540" spc="-1" strike="noStrike">
                <a:solidFill>
                  <a:srgbClr val="404040"/>
                </a:solidFill>
                <a:latin typeface="Calibri"/>
                <a:ea typeface="DejaVu Sans"/>
              </a:rPr>
              <a:t>Economic-statistically calculated shadowprices for environmental sustainability could be used for </a:t>
            </a:r>
            <a:r>
              <a:rPr b="1" lang="en-US" sz="2540" spc="-1" strike="noStrike">
                <a:solidFill>
                  <a:srgbClr val="404040"/>
                </a:solidFill>
                <a:latin typeface="Calibri"/>
                <a:ea typeface="DejaVu Sans"/>
              </a:rPr>
              <a:t>Cost-Benefit Analyses </a:t>
            </a:r>
            <a:r>
              <a:rPr b="0" lang="en-US" sz="2540" spc="-1" strike="noStrike">
                <a:solidFill>
                  <a:srgbClr val="404040"/>
                </a:solidFill>
                <a:latin typeface="Calibri"/>
                <a:ea typeface="DejaVu Sans"/>
              </a:rPr>
              <a:t>by cities and provinces and for </a:t>
            </a:r>
            <a:r>
              <a:rPr b="1" lang="en-US" sz="2540" spc="-1" strike="noStrike">
                <a:solidFill>
                  <a:srgbClr val="404040"/>
                </a:solidFill>
                <a:latin typeface="Calibri"/>
                <a:ea typeface="DejaVu Sans"/>
              </a:rPr>
              <a:t>investments by pension funds</a:t>
            </a:r>
            <a:r>
              <a:rPr b="0" lang="en-US" sz="2540" spc="-1" strike="noStrike">
                <a:solidFill>
                  <a:srgbClr val="404040"/>
                </a:solidFill>
                <a:latin typeface="Calibri"/>
                <a:ea typeface="DejaVu Sans"/>
              </a:rPr>
              <a:t>.</a:t>
            </a:r>
            <a:endParaRPr b="0" lang="en-US" sz="2540" spc="-1" strike="noStrike">
              <a:latin typeface="Arial"/>
            </a:endParaRPr>
          </a:p>
          <a:p>
            <a:pPr>
              <a:lnSpc>
                <a:spcPct val="100000"/>
              </a:lnSpc>
            </a:pPr>
            <a:endParaRPr b="0" lang="en-US" sz="2540" spc="-1" strike="noStrike">
              <a:latin typeface="Arial"/>
            </a:endParaRPr>
          </a:p>
          <a:p>
            <a:pPr>
              <a:lnSpc>
                <a:spcPct val="100000"/>
              </a:lnSpc>
            </a:pPr>
            <a:r>
              <a:rPr b="0" lang="en-US" sz="2540" spc="-1" strike="noStrike">
                <a:solidFill>
                  <a:srgbClr val="404040"/>
                </a:solidFill>
                <a:latin typeface="Calibri"/>
                <a:ea typeface="DejaVu Sans"/>
              </a:rPr>
              <a:t>This can contribute to the </a:t>
            </a:r>
            <a:r>
              <a:rPr b="1" lang="en-US" sz="2540" spc="-1" strike="noStrike">
                <a:solidFill>
                  <a:srgbClr val="404040"/>
                </a:solidFill>
                <a:latin typeface="Calibri"/>
                <a:ea typeface="DejaVu Sans"/>
              </a:rPr>
              <a:t>coordination </a:t>
            </a:r>
            <a:r>
              <a:rPr b="0" lang="en-US" sz="2540" spc="-1" strike="noStrike">
                <a:solidFill>
                  <a:srgbClr val="404040"/>
                </a:solidFill>
                <a:latin typeface="Calibri"/>
                <a:ea typeface="DejaVu Sans"/>
              </a:rPr>
              <a:t>for </a:t>
            </a:r>
            <a:r>
              <a:rPr b="1" lang="en-US" sz="2540" spc="-1" strike="noStrike">
                <a:solidFill>
                  <a:srgbClr val="404040"/>
                </a:solidFill>
                <a:latin typeface="Calibri"/>
                <a:ea typeface="DejaVu Sans"/>
              </a:rPr>
              <a:t>data </a:t>
            </a:r>
            <a:r>
              <a:rPr b="0" lang="en-US" sz="2540" spc="-1" strike="noStrike">
                <a:solidFill>
                  <a:srgbClr val="404040"/>
                </a:solidFill>
                <a:latin typeface="Calibri"/>
                <a:ea typeface="DejaVu Sans"/>
              </a:rPr>
              <a:t>and</a:t>
            </a:r>
            <a:r>
              <a:rPr b="1" lang="en-US" sz="2540" spc="-1" strike="noStrike">
                <a:solidFill>
                  <a:srgbClr val="404040"/>
                </a:solidFill>
                <a:latin typeface="Calibri"/>
                <a:ea typeface="DejaVu Sans"/>
              </a:rPr>
              <a:t> policy</a:t>
            </a:r>
            <a:r>
              <a:rPr b="0" lang="en-US" sz="2540" spc="-1" strike="noStrike">
                <a:solidFill>
                  <a:srgbClr val="404040"/>
                </a:solidFill>
                <a:latin typeface="Calibri"/>
                <a:ea typeface="DejaVu Sans"/>
              </a:rPr>
              <a:t>. Much of this work currently uses </a:t>
            </a:r>
            <a:r>
              <a:rPr b="1" lang="en-US" sz="2540" spc="-1" strike="noStrike">
                <a:solidFill>
                  <a:srgbClr val="404040"/>
                </a:solidFill>
                <a:latin typeface="Calibri"/>
                <a:ea typeface="DejaVu Sans"/>
              </a:rPr>
              <a:t>marketprices </a:t>
            </a:r>
            <a:r>
              <a:rPr b="0" lang="en-US" sz="2540" spc="-1" strike="noStrike">
                <a:solidFill>
                  <a:srgbClr val="404040"/>
                </a:solidFill>
                <a:latin typeface="Calibri"/>
                <a:ea typeface="DejaVu Sans"/>
              </a:rPr>
              <a:t>that are </a:t>
            </a:r>
            <a:r>
              <a:rPr b="1" lang="en-US" sz="2540" spc="-1" strike="noStrike">
                <a:solidFill>
                  <a:srgbClr val="404040"/>
                </a:solidFill>
                <a:latin typeface="Calibri"/>
                <a:ea typeface="DejaVu Sans"/>
              </a:rPr>
              <a:t>not environmentally sustainable</a:t>
            </a:r>
            <a:r>
              <a:rPr b="0" lang="en-US" sz="2540" spc="-1" strike="noStrike">
                <a:solidFill>
                  <a:srgbClr val="404040"/>
                </a:solidFill>
                <a:latin typeface="Calibri"/>
                <a:ea typeface="DejaVu Sans"/>
              </a:rPr>
              <a:t>. Thus there is a clear risk that such investments are </a:t>
            </a:r>
            <a:r>
              <a:rPr b="1" lang="en-US" sz="2540" spc="-1" strike="noStrike">
                <a:solidFill>
                  <a:srgbClr val="404040"/>
                </a:solidFill>
                <a:latin typeface="Calibri"/>
                <a:ea typeface="DejaVu Sans"/>
              </a:rPr>
              <a:t>environmentally</a:t>
            </a:r>
            <a:r>
              <a:rPr b="0" lang="en-US" sz="2540" spc="-1" strike="noStrike">
                <a:solidFill>
                  <a:srgbClr val="404040"/>
                </a:solidFill>
                <a:latin typeface="Calibri"/>
                <a:ea typeface="DejaVu Sans"/>
              </a:rPr>
              <a:t> </a:t>
            </a:r>
            <a:r>
              <a:rPr b="1" lang="en-US" sz="2540" spc="-1" strike="noStrike">
                <a:solidFill>
                  <a:srgbClr val="404040"/>
                </a:solidFill>
                <a:latin typeface="Calibri"/>
                <a:ea typeface="DejaVu Sans"/>
              </a:rPr>
              <a:t>unsustainable</a:t>
            </a:r>
            <a:r>
              <a:rPr b="0" lang="en-US" sz="2540" spc="-1" strike="noStrike">
                <a:solidFill>
                  <a:srgbClr val="404040"/>
                </a:solidFill>
                <a:latin typeface="Calibri"/>
                <a:ea typeface="DejaVu Sans"/>
              </a:rPr>
              <a:t>.</a:t>
            </a:r>
            <a:endParaRPr b="0" lang="en-US" sz="2540" spc="-1" strike="noStrike">
              <a:latin typeface="Arial"/>
            </a:endParaRPr>
          </a:p>
          <a:p>
            <a:pPr>
              <a:lnSpc>
                <a:spcPct val="100000"/>
              </a:lnSpc>
            </a:pPr>
            <a:endParaRPr b="0" lang="en-US" sz="2540" spc="-1" strike="noStrike">
              <a:latin typeface="Arial"/>
            </a:endParaRPr>
          </a:p>
          <a:p>
            <a:pPr>
              <a:lnSpc>
                <a:spcPct val="100000"/>
              </a:lnSpc>
            </a:pPr>
            <a:r>
              <a:rPr b="0" lang="en-US" sz="2540" spc="-1" strike="noStrike">
                <a:solidFill>
                  <a:srgbClr val="404040"/>
                </a:solidFill>
                <a:latin typeface="Calibri"/>
                <a:ea typeface="DejaVu Sans"/>
              </a:rPr>
              <a:t>eΔ would be a target variable for the environmental agency PBL. </a:t>
            </a:r>
            <a:endParaRPr b="0" lang="en-US" sz="2540" spc="-1" strike="noStrike">
              <a:latin typeface="Arial"/>
            </a:endParaRPr>
          </a:p>
        </p:txBody>
      </p:sp>
      <p:grpSp>
        <p:nvGrpSpPr>
          <p:cNvPr id="283" name="Group 3"/>
          <p:cNvGrpSpPr/>
          <p:nvPr/>
        </p:nvGrpSpPr>
        <p:grpSpPr>
          <a:xfrm>
            <a:off x="0" y="6047640"/>
            <a:ext cx="9180000" cy="251640"/>
            <a:chOff x="0" y="6047640"/>
            <a:chExt cx="9180000" cy="251640"/>
          </a:xfrm>
        </p:grpSpPr>
        <p:sp>
          <p:nvSpPr>
            <p:cNvPr id="284" name="Line 4"/>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85" name="Line 5"/>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286" name="CustomShape 6"/>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7D3BD885-3018-48C5-8069-C50F49B170DA}"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826560" y="270000"/>
            <a:ext cx="7567560" cy="137304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4240" spc="-24" strike="noStrike">
                <a:solidFill>
                  <a:srgbClr val="404040"/>
                </a:solidFill>
                <a:latin typeface="Calibri Light"/>
                <a:ea typeface="DejaVu Sans"/>
              </a:rPr>
              <a:t>Information for </a:t>
            </a:r>
            <a:r>
              <a:rPr b="0" i="1" lang="en-US" sz="4240" spc="-24" strike="noStrike">
                <a:solidFill>
                  <a:srgbClr val="404040"/>
                </a:solidFill>
                <a:latin typeface="Calibri Light"/>
                <a:ea typeface="DejaVu Sans"/>
              </a:rPr>
              <a:t>“Limits”</a:t>
            </a:r>
            <a:r>
              <a:rPr b="0" lang="en-US" sz="4240" spc="-24" strike="noStrike">
                <a:solidFill>
                  <a:srgbClr val="404040"/>
                </a:solidFill>
                <a:latin typeface="Calibri Light"/>
                <a:ea typeface="DejaVu Sans"/>
              </a:rPr>
              <a:t> and </a:t>
            </a:r>
            <a:r>
              <a:rPr b="0" i="1" lang="en-US" sz="4240" spc="-24" strike="noStrike">
                <a:solidFill>
                  <a:srgbClr val="404040"/>
                </a:solidFill>
                <a:latin typeface="Calibri Light"/>
                <a:ea typeface="DejaVu Sans"/>
              </a:rPr>
              <a:t>“Optimism on technology”</a:t>
            </a:r>
            <a:endParaRPr b="0" lang="en-US" sz="4240" spc="-1" strike="noStrike">
              <a:latin typeface="Arial"/>
            </a:endParaRPr>
          </a:p>
        </p:txBody>
      </p:sp>
      <p:sp>
        <p:nvSpPr>
          <p:cNvPr id="288" name="CustomShape 2"/>
          <p:cNvSpPr/>
          <p:nvPr/>
        </p:nvSpPr>
        <p:spPr>
          <a:xfrm>
            <a:off x="807120" y="1400400"/>
            <a:ext cx="7510680" cy="423216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To impose restrictions for the environment </a:t>
            </a:r>
            <a:r>
              <a:rPr b="1" lang="en-US" sz="2540" spc="-1" strike="noStrike" u="sng">
                <a:solidFill>
                  <a:srgbClr val="404040"/>
                </a:solidFill>
                <a:uFillTx/>
                <a:latin typeface="Calibri"/>
                <a:ea typeface="DejaVu Sans"/>
              </a:rPr>
              <a:t>doesn’t</a:t>
            </a:r>
            <a:r>
              <a:rPr b="0" lang="en-US" sz="2540" spc="-1" strike="noStrike">
                <a:solidFill>
                  <a:srgbClr val="404040"/>
                </a:solidFill>
                <a:latin typeface="Calibri"/>
                <a:ea typeface="DejaVu Sans"/>
              </a:rPr>
              <a:t> mean a ‘return to the Middle Ages’</a:t>
            </a:r>
            <a:endParaRPr b="0" lang="en-US" sz="254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It </a:t>
            </a:r>
            <a:r>
              <a:rPr b="1" lang="en-US" sz="2540" spc="-1" strike="noStrike" u="sng">
                <a:solidFill>
                  <a:srgbClr val="404040"/>
                </a:solidFill>
                <a:uFillTx/>
                <a:latin typeface="Calibri"/>
                <a:ea typeface="DejaVu Sans"/>
              </a:rPr>
              <a:t>does</a:t>
            </a:r>
            <a:r>
              <a:rPr b="0" lang="en-US" sz="2540" spc="-1" strike="noStrike">
                <a:solidFill>
                  <a:srgbClr val="404040"/>
                </a:solidFill>
                <a:latin typeface="Calibri"/>
                <a:ea typeface="DejaVu Sans"/>
              </a:rPr>
              <a:t> mean: A discussion on how to maintain welfare within the boundaries given by environmental sustainability</a:t>
            </a:r>
            <a:endParaRPr b="0" lang="en-US" sz="254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eSNI fills the information gap, namely by providing information about environmental scarcity </a:t>
            </a:r>
            <a:endParaRPr b="0" lang="en-US" sz="254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The public and policy makers can subsequently use that information</a:t>
            </a:r>
            <a:endParaRPr b="0" lang="en-US" sz="254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PM. Statistics about the past can do little with expectations about technology</a:t>
            </a:r>
            <a:endParaRPr b="0" lang="en-US" sz="2540" spc="-1" strike="noStrike">
              <a:latin typeface="Arial"/>
            </a:endParaRPr>
          </a:p>
        </p:txBody>
      </p:sp>
      <p:grpSp>
        <p:nvGrpSpPr>
          <p:cNvPr id="289" name="Group 3"/>
          <p:cNvGrpSpPr/>
          <p:nvPr/>
        </p:nvGrpSpPr>
        <p:grpSpPr>
          <a:xfrm>
            <a:off x="0" y="6047640"/>
            <a:ext cx="9180000" cy="251640"/>
            <a:chOff x="0" y="6047640"/>
            <a:chExt cx="9180000" cy="251640"/>
          </a:xfrm>
        </p:grpSpPr>
        <p:sp>
          <p:nvSpPr>
            <p:cNvPr id="290"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91"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92"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419D0B3-DCC3-4CF6-A3B1-F163CBC3251F}"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777240" y="1463400"/>
            <a:ext cx="8218800" cy="191592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5080" spc="-1" strike="noStrike">
                <a:solidFill>
                  <a:srgbClr val="404040"/>
                </a:solidFill>
                <a:latin typeface="Calibri Light"/>
                <a:ea typeface="DejaVu Sans"/>
              </a:rPr>
              <a:t>Are there informative questions?</a:t>
            </a:r>
            <a:endParaRPr b="0" lang="en-US" sz="5080" spc="-1" strike="noStrike">
              <a:latin typeface="Arial"/>
            </a:endParaRPr>
          </a:p>
          <a:p>
            <a:pPr>
              <a:lnSpc>
                <a:spcPct val="100000"/>
              </a:lnSpc>
            </a:pPr>
            <a:endParaRPr b="0" lang="en-US" sz="5080" spc="-1" strike="noStrike">
              <a:latin typeface="Arial"/>
            </a:endParaRPr>
          </a:p>
          <a:p>
            <a:pPr>
              <a:lnSpc>
                <a:spcPct val="100000"/>
              </a:lnSpc>
            </a:pPr>
            <a:r>
              <a:rPr b="0" lang="en-US" sz="5080" spc="-1" strike="noStrike">
                <a:solidFill>
                  <a:srgbClr val="404040"/>
                </a:solidFill>
                <a:latin typeface="Calibri Light"/>
                <a:ea typeface="DejaVu Sans"/>
              </a:rPr>
              <a:t>(10 minutes, and then Part 2)</a:t>
            </a:r>
            <a:endParaRPr b="0" lang="en-US" sz="5080" spc="-1" strike="noStrike">
              <a:latin typeface="Arial"/>
            </a:endParaRPr>
          </a:p>
        </p:txBody>
      </p:sp>
      <p:grpSp>
        <p:nvGrpSpPr>
          <p:cNvPr id="294" name="Group 2"/>
          <p:cNvGrpSpPr/>
          <p:nvPr/>
        </p:nvGrpSpPr>
        <p:grpSpPr>
          <a:xfrm>
            <a:off x="0" y="6047640"/>
            <a:ext cx="9180000" cy="251640"/>
            <a:chOff x="0" y="6047640"/>
            <a:chExt cx="9180000" cy="251640"/>
          </a:xfrm>
        </p:grpSpPr>
        <p:sp>
          <p:nvSpPr>
            <p:cNvPr id="295" name="Line 3"/>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96" name="Line 4"/>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97" name="CustomShape 5"/>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9C940D4-6C5A-46C2-AFDB-C4EFB421F79B}"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777240" y="258840"/>
            <a:ext cx="7940880" cy="1079640"/>
          </a:xfrm>
          <a:prstGeom prst="rect">
            <a:avLst/>
          </a:prstGeom>
          <a:noFill/>
          <a:ln>
            <a:noFill/>
          </a:ln>
        </p:spPr>
        <p:style>
          <a:lnRef idx="0"/>
          <a:fillRef idx="0"/>
          <a:effectRef idx="0"/>
          <a:fontRef idx="minor"/>
        </p:style>
        <p:txBody>
          <a:bodyPr lIns="0" rIns="0" tIns="0" bIns="0" anchor="ctr">
            <a:noAutofit/>
          </a:bodyPr>
          <a:p>
            <a:pPr>
              <a:lnSpc>
                <a:spcPct val="100000"/>
              </a:lnSpc>
            </a:pPr>
            <a:r>
              <a:rPr b="0" lang="en-US" sz="5080" spc="-1" strike="noStrike">
                <a:solidFill>
                  <a:srgbClr val="404040"/>
                </a:solidFill>
                <a:latin typeface="Calibri Light"/>
                <a:ea typeface="DejaVu Sans"/>
              </a:rPr>
              <a:t>Contents</a:t>
            </a:r>
            <a:endParaRPr b="0" lang="en-US" sz="5080" spc="-1" strike="noStrike">
              <a:latin typeface="Arial"/>
            </a:endParaRPr>
          </a:p>
        </p:txBody>
      </p:sp>
      <p:sp>
        <p:nvSpPr>
          <p:cNvPr id="186" name="CustomShape 2"/>
          <p:cNvSpPr/>
          <p:nvPr/>
        </p:nvSpPr>
        <p:spPr>
          <a:xfrm>
            <a:off x="458280" y="2193840"/>
            <a:ext cx="8259480" cy="3078000"/>
          </a:xfrm>
          <a:prstGeom prst="rect">
            <a:avLst/>
          </a:prstGeom>
          <a:noFill/>
          <a:ln>
            <a:noFill/>
          </a:ln>
        </p:spPr>
        <p:style>
          <a:lnRef idx="0"/>
          <a:fillRef idx="0"/>
          <a:effectRef idx="0"/>
          <a:fontRef idx="minor"/>
        </p:style>
        <p:txBody>
          <a:bodyPr lIns="0" rIns="0" tIns="0" bIns="0">
            <a:normAutofit/>
          </a:bodyPr>
          <a:p>
            <a:pPr marL="457200" indent="-340200">
              <a:lnSpc>
                <a:spcPct val="100000"/>
              </a:lnSpc>
              <a:spcBef>
                <a:spcPts val="1500"/>
              </a:spcBef>
              <a:buClr>
                <a:srgbClr val="000000"/>
              </a:buClr>
              <a:buSzPct val="45000"/>
              <a:buFont typeface="Wingdings" charset="2"/>
              <a:buChar char=""/>
            </a:pPr>
            <a:r>
              <a:rPr b="0" lang="en-US" sz="3390" spc="-1" strike="noStrike">
                <a:solidFill>
                  <a:srgbClr val="404040"/>
                </a:solidFill>
                <a:latin typeface="Calibri"/>
                <a:ea typeface="DejaVu Sans"/>
              </a:rPr>
              <a:t>Part 1: </a:t>
            </a:r>
            <a:r>
              <a:rPr b="0" i="1" lang="en-US" sz="3390" spc="165" strike="noStrike">
                <a:solidFill>
                  <a:srgbClr val="404040"/>
                </a:solidFill>
                <a:latin typeface="Calibri"/>
                <a:ea typeface="DejaVu Sans"/>
              </a:rPr>
              <a:t>Tour d’horizon</a:t>
            </a:r>
            <a:endParaRPr b="0" lang="en-US" sz="3390" spc="-1" strike="noStrike">
              <a:latin typeface="Arial"/>
            </a:endParaRPr>
          </a:p>
          <a:p>
            <a:pPr marL="457200" indent="-340200">
              <a:lnSpc>
                <a:spcPct val="100000"/>
              </a:lnSpc>
              <a:spcBef>
                <a:spcPts val="1500"/>
              </a:spcBef>
              <a:buClr>
                <a:srgbClr val="000000"/>
              </a:buClr>
              <a:buSzPct val="45000"/>
              <a:buFont typeface="Wingdings" charset="2"/>
              <a:buChar char=""/>
            </a:pPr>
            <a:r>
              <a:rPr b="0" lang="en-US" sz="3390" spc="-1" strike="noStrike">
                <a:solidFill>
                  <a:srgbClr val="404040"/>
                </a:solidFill>
                <a:latin typeface="Calibri"/>
                <a:ea typeface="DejaVu Sans"/>
              </a:rPr>
              <a:t>10 minutes for informative questions</a:t>
            </a:r>
            <a:endParaRPr b="0" lang="en-US" sz="3390" spc="-1" strike="noStrike">
              <a:latin typeface="Arial"/>
            </a:endParaRPr>
          </a:p>
          <a:p>
            <a:pPr marL="457200" indent="-340200">
              <a:lnSpc>
                <a:spcPct val="100000"/>
              </a:lnSpc>
              <a:spcBef>
                <a:spcPts val="1500"/>
              </a:spcBef>
              <a:buClr>
                <a:srgbClr val="000000"/>
              </a:buClr>
              <a:buSzPct val="45000"/>
              <a:buFont typeface="Wingdings" charset="2"/>
              <a:buChar char=""/>
            </a:pPr>
            <a:r>
              <a:rPr b="0" lang="en-US" sz="3390" spc="-1" strike="noStrike">
                <a:solidFill>
                  <a:srgbClr val="404040"/>
                </a:solidFill>
                <a:latin typeface="Calibri"/>
                <a:ea typeface="DejaVu Sans"/>
              </a:rPr>
              <a:t>Part 2: More on theory</a:t>
            </a:r>
            <a:endParaRPr b="0" lang="en-US" sz="3390" spc="-1" strike="noStrike">
              <a:latin typeface="Arial"/>
            </a:endParaRPr>
          </a:p>
          <a:p>
            <a:pPr marL="457200" indent="-340200">
              <a:lnSpc>
                <a:spcPct val="100000"/>
              </a:lnSpc>
              <a:spcBef>
                <a:spcPts val="1500"/>
              </a:spcBef>
              <a:buClr>
                <a:srgbClr val="000000"/>
              </a:buClr>
              <a:buSzPct val="45000"/>
              <a:buFont typeface="Wingdings" charset="2"/>
              <a:buChar char=""/>
            </a:pPr>
            <a:r>
              <a:rPr b="0" lang="en-US" sz="3390" spc="-1" strike="noStrike">
                <a:solidFill>
                  <a:srgbClr val="404040"/>
                </a:solidFill>
                <a:latin typeface="Calibri"/>
                <a:ea typeface="DejaVu Sans"/>
              </a:rPr>
              <a:t>30 minutes discussion</a:t>
            </a:r>
            <a:endParaRPr b="0" lang="en-US" sz="3390" spc="-1" strike="noStrike">
              <a:latin typeface="Arial"/>
            </a:endParaRPr>
          </a:p>
        </p:txBody>
      </p:sp>
      <p:grpSp>
        <p:nvGrpSpPr>
          <p:cNvPr id="187" name="Group 3"/>
          <p:cNvGrpSpPr/>
          <p:nvPr/>
        </p:nvGrpSpPr>
        <p:grpSpPr>
          <a:xfrm>
            <a:off x="0" y="6047640"/>
            <a:ext cx="9180000" cy="251640"/>
            <a:chOff x="0" y="6047640"/>
            <a:chExt cx="9180000" cy="251640"/>
          </a:xfrm>
        </p:grpSpPr>
        <p:sp>
          <p:nvSpPr>
            <p:cNvPr id="188"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189"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190"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99D5DB5-FCB9-4C4F-B7E0-0DF0E330D9A6}"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763920" y="662040"/>
            <a:ext cx="7810560" cy="722520"/>
          </a:xfrm>
          <a:prstGeom prst="rect">
            <a:avLst/>
          </a:prstGeom>
          <a:noFill/>
          <a:ln>
            <a:noFill/>
          </a:ln>
        </p:spPr>
        <p:style>
          <a:lnRef idx="0"/>
          <a:fillRef idx="0"/>
          <a:effectRef idx="0"/>
          <a:fontRef idx="minor"/>
        </p:style>
        <p:txBody>
          <a:bodyPr lIns="95400" rIns="95400" tIns="47520" bIns="47520" anchor="b">
            <a:normAutofit/>
          </a:bodyPr>
          <a:p>
            <a:pPr>
              <a:lnSpc>
                <a:spcPct val="85000"/>
              </a:lnSpc>
            </a:pPr>
            <a:r>
              <a:rPr b="0" lang="en-US" sz="5080" spc="-24" strike="noStrike">
                <a:solidFill>
                  <a:srgbClr val="404040"/>
                </a:solidFill>
                <a:latin typeface="Calibri Light"/>
                <a:ea typeface="DejaVu Sans"/>
              </a:rPr>
              <a:t>Repeat</a:t>
            </a:r>
            <a:endParaRPr b="0" lang="en-US" sz="5080" spc="-1" strike="noStrike">
              <a:latin typeface="Arial"/>
            </a:endParaRPr>
          </a:p>
        </p:txBody>
      </p:sp>
      <p:sp>
        <p:nvSpPr>
          <p:cNvPr id="299" name="CustomShape 2"/>
          <p:cNvSpPr/>
          <p:nvPr/>
        </p:nvSpPr>
        <p:spPr>
          <a:xfrm>
            <a:off x="583560" y="1742760"/>
            <a:ext cx="7810560" cy="3797280"/>
          </a:xfrm>
          <a:prstGeom prst="rect">
            <a:avLst/>
          </a:prstGeom>
          <a:noFill/>
          <a:ln>
            <a:noFill/>
          </a:ln>
        </p:spPr>
        <p:style>
          <a:lnRef idx="0"/>
          <a:fillRef idx="0"/>
          <a:effectRef idx="0"/>
          <a:fontRef idx="minor"/>
        </p:style>
        <p:txBody>
          <a:bodyPr lIns="0" rIns="0" tIns="47520" bIns="47520">
            <a:noAutofit/>
          </a:bodyPr>
          <a:p>
            <a:pPr lvl="1" marL="406440" indent="-18900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Our planet is threatened by a wrong belief in a wrongly formulated growth. </a:t>
            </a:r>
            <a:endParaRPr b="0" lang="en-US" sz="254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The term 'economic growth' can only mean a growth in welfare, but is often and incorrectly identified as production growth that may actually damage the environment. </a:t>
            </a:r>
            <a:endParaRPr b="0" lang="en-US" sz="254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The figure of standard national income (NI) or GDP is useful for many purposes but inadequate for  environmental policy. </a:t>
            </a:r>
            <a:endParaRPr b="0" lang="en-US" sz="254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A figure for eSNI or eGDP is required alongside NI.</a:t>
            </a:r>
            <a:endParaRPr b="0" lang="en-US" sz="2540" spc="-1" strike="noStrike">
              <a:latin typeface="Arial"/>
            </a:endParaRPr>
          </a:p>
          <a:p>
            <a:pPr>
              <a:lnSpc>
                <a:spcPct val="90000"/>
              </a:lnSpc>
              <a:spcBef>
                <a:spcPts val="1270"/>
              </a:spcBef>
              <a:spcAft>
                <a:spcPts val="213"/>
              </a:spcAft>
            </a:pPr>
            <a:endParaRPr b="0" lang="en-US" sz="2540" spc="-1" strike="noStrike">
              <a:latin typeface="Arial"/>
            </a:endParaRPr>
          </a:p>
        </p:txBody>
      </p:sp>
      <p:grpSp>
        <p:nvGrpSpPr>
          <p:cNvPr id="300" name="Group 3"/>
          <p:cNvGrpSpPr/>
          <p:nvPr/>
        </p:nvGrpSpPr>
        <p:grpSpPr>
          <a:xfrm>
            <a:off x="0" y="6047640"/>
            <a:ext cx="9180000" cy="251640"/>
            <a:chOff x="0" y="6047640"/>
            <a:chExt cx="9180000" cy="251640"/>
          </a:xfrm>
        </p:grpSpPr>
        <p:sp>
          <p:nvSpPr>
            <p:cNvPr id="301"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02"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03" name="CustomShape 6"/>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C569214-9B52-4C20-AFF4-86043CFE8472}"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7452720" y="6103440"/>
            <a:ext cx="983520" cy="339840"/>
          </a:xfrm>
          <a:prstGeom prst="rect">
            <a:avLst/>
          </a:prstGeom>
          <a:noFill/>
          <a:ln>
            <a:noFill/>
          </a:ln>
        </p:spPr>
        <p:style>
          <a:lnRef idx="0"/>
          <a:fillRef idx="0"/>
          <a:effectRef idx="0"/>
          <a:fontRef idx="minor"/>
        </p:style>
      </p:sp>
      <p:sp>
        <p:nvSpPr>
          <p:cNvPr id="305" name="CustomShape 2"/>
          <p:cNvSpPr/>
          <p:nvPr/>
        </p:nvSpPr>
        <p:spPr>
          <a:xfrm>
            <a:off x="708120" y="81000"/>
            <a:ext cx="7911720" cy="124812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Old and new scarcity</a:t>
            </a:r>
            <a:endParaRPr b="0" lang="en-US" sz="5080" spc="-1" strike="noStrike">
              <a:latin typeface="Arial"/>
            </a:endParaRPr>
          </a:p>
        </p:txBody>
      </p:sp>
      <p:sp>
        <p:nvSpPr>
          <p:cNvPr id="306" name="CustomShape 3"/>
          <p:cNvSpPr/>
          <p:nvPr/>
        </p:nvSpPr>
        <p:spPr>
          <a:xfrm>
            <a:off x="622080" y="1170000"/>
            <a:ext cx="7913520" cy="230364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lvl="1" marL="405000" indent="-188280">
              <a:lnSpc>
                <a:spcPct val="80000"/>
              </a:lnSpc>
              <a:spcBef>
                <a:spcPts val="213"/>
              </a:spcBef>
              <a:spcAft>
                <a:spcPts val="422"/>
              </a:spcAft>
              <a:buClr>
                <a:srgbClr val="e48312"/>
              </a:buClr>
              <a:buFont typeface="Calibri"/>
              <a:buChar char="◦"/>
            </a:pPr>
            <a:r>
              <a:rPr b="1" i="1" lang="en-US" sz="2540" spc="-1" strike="noStrike">
                <a:solidFill>
                  <a:srgbClr val="404040"/>
                </a:solidFill>
                <a:latin typeface="Calibri"/>
                <a:ea typeface="DejaVu Sans"/>
              </a:rPr>
              <a:t>Environmental functions</a:t>
            </a:r>
            <a:r>
              <a:rPr b="0" lang="en-US" sz="2540" spc="-1" strike="noStrike">
                <a:solidFill>
                  <a:srgbClr val="404040"/>
                </a:solidFill>
                <a:latin typeface="Calibri"/>
                <a:ea typeface="DejaVu Sans"/>
              </a:rPr>
              <a:t> are possible uses of the not-human-made physical surroundings</a:t>
            </a:r>
            <a:endParaRPr b="0" lang="en-US" sz="2540" spc="-1" strike="noStrike">
              <a:latin typeface="Arial"/>
            </a:endParaRPr>
          </a:p>
          <a:p>
            <a:pPr lvl="1" marL="405000" indent="-188280">
              <a:lnSpc>
                <a:spcPct val="80000"/>
              </a:lnSpc>
              <a:spcBef>
                <a:spcPts val="213"/>
              </a:spcBef>
              <a:spcAft>
                <a:spcPts val="422"/>
              </a:spcAft>
              <a:buClr>
                <a:srgbClr val="e48312"/>
              </a:buClr>
              <a:buFont typeface="Calibri"/>
              <a:buChar char="◦"/>
            </a:pPr>
            <a:r>
              <a:rPr b="1" i="1" lang="en-US" sz="2540" spc="-1" strike="noStrike">
                <a:solidFill>
                  <a:srgbClr val="404040"/>
                </a:solidFill>
                <a:latin typeface="Calibri"/>
                <a:ea typeface="DejaVu Sans"/>
              </a:rPr>
              <a:t>Competing functions</a:t>
            </a:r>
            <a:r>
              <a:rPr b="0" lang="en-US" sz="2540" spc="-1" strike="noStrike">
                <a:solidFill>
                  <a:srgbClr val="404040"/>
                </a:solidFill>
                <a:latin typeface="Calibri"/>
                <a:ea typeface="DejaVu Sans"/>
              </a:rPr>
              <a:t> are scarce, and thus economic, goods</a:t>
            </a:r>
            <a:endParaRPr b="0" lang="en-US" sz="2540" spc="-1" strike="noStrike">
              <a:latin typeface="Arial"/>
            </a:endParaRPr>
          </a:p>
          <a:p>
            <a:pPr lvl="1" marL="405000" indent="-188280">
              <a:lnSpc>
                <a:spcPct val="80000"/>
              </a:lnSpc>
              <a:spcBef>
                <a:spcPts val="213"/>
              </a:spcBef>
              <a:spcAft>
                <a:spcPts val="422"/>
              </a:spcAft>
              <a:buClr>
                <a:srgbClr val="e48312"/>
              </a:buClr>
              <a:buFont typeface="Calibri"/>
              <a:buChar char="◦"/>
            </a:pPr>
            <a:r>
              <a:rPr b="0" lang="en-US" sz="2540" spc="-1" strike="noStrike">
                <a:solidFill>
                  <a:srgbClr val="404040"/>
                </a:solidFill>
                <a:latin typeface="Calibri"/>
                <a:ea typeface="DejaVu Sans"/>
              </a:rPr>
              <a:t>Economic activity concerns </a:t>
            </a:r>
            <a:r>
              <a:rPr b="0" lang="en-US" sz="2540" spc="-1" strike="noStrike">
                <a:solidFill>
                  <a:srgbClr val="0000ff"/>
                </a:solidFill>
                <a:latin typeface="Calibri"/>
                <a:ea typeface="DejaVu Sans"/>
              </a:rPr>
              <a:t>scarcity</a:t>
            </a:r>
            <a:r>
              <a:rPr b="0" lang="en-US" sz="2540" spc="-1" strike="noStrike">
                <a:solidFill>
                  <a:srgbClr val="404040"/>
                </a:solidFill>
                <a:latin typeface="Calibri"/>
                <a:ea typeface="DejaVu Sans"/>
              </a:rPr>
              <a:t> and comprises </a:t>
            </a:r>
            <a:r>
              <a:rPr b="0" lang="en-US" sz="2540" spc="-1" strike="noStrike">
                <a:solidFill>
                  <a:srgbClr val="0000ff"/>
                </a:solidFill>
                <a:latin typeface="Calibri"/>
                <a:ea typeface="DejaVu Sans"/>
              </a:rPr>
              <a:t>both</a:t>
            </a:r>
            <a:r>
              <a:rPr b="0" lang="en-US" sz="2540" spc="-1" strike="noStrike">
                <a:solidFill>
                  <a:srgbClr val="404040"/>
                </a:solidFill>
                <a:latin typeface="Calibri"/>
                <a:ea typeface="DejaVu Sans"/>
              </a:rPr>
              <a:t> </a:t>
            </a:r>
            <a:r>
              <a:rPr b="0" lang="en-US" sz="2540" spc="-1" strike="noStrike">
                <a:solidFill>
                  <a:srgbClr val="0000ff"/>
                </a:solidFill>
                <a:latin typeface="Calibri"/>
                <a:ea typeface="DejaVu Sans"/>
              </a:rPr>
              <a:t>production and the</a:t>
            </a:r>
            <a:r>
              <a:rPr b="0" i="1" lang="en-US" sz="2540" spc="-1" strike="noStrike">
                <a:solidFill>
                  <a:srgbClr val="0000ff"/>
                </a:solidFill>
                <a:latin typeface="Calibri"/>
                <a:ea typeface="DejaVu Sans"/>
              </a:rPr>
              <a:t> </a:t>
            </a:r>
            <a:r>
              <a:rPr b="0" lang="en-US" sz="2540" spc="-1" strike="noStrike">
                <a:solidFill>
                  <a:srgbClr val="0000ff"/>
                </a:solidFill>
                <a:latin typeface="Calibri"/>
                <a:ea typeface="DejaVu Sans"/>
              </a:rPr>
              <a:t>use of the environment</a:t>
            </a:r>
            <a:endParaRPr b="0" lang="en-US" sz="2540" spc="-1" strike="noStrike">
              <a:latin typeface="Arial"/>
            </a:endParaRPr>
          </a:p>
        </p:txBody>
      </p:sp>
      <p:sp>
        <p:nvSpPr>
          <p:cNvPr id="307" name="CustomShape 4"/>
          <p:cNvSpPr/>
          <p:nvPr/>
        </p:nvSpPr>
        <p:spPr>
          <a:xfrm>
            <a:off x="1942920" y="4017600"/>
            <a:ext cx="6798960" cy="146052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3809" spc="-1" strike="noStrike">
                <a:solidFill>
                  <a:srgbClr val="404040"/>
                </a:solidFill>
                <a:latin typeface="Calibri"/>
                <a:ea typeface="DejaVu Sans"/>
              </a:rPr>
              <a:t>The environment belongs to the subject matter of economics, thus also to</a:t>
            </a:r>
            <a:r>
              <a:rPr b="0" lang="en-US" sz="3809" spc="-1" strike="noStrike">
                <a:solidFill>
                  <a:srgbClr val="0000ff"/>
                </a:solidFill>
                <a:latin typeface="Calibri"/>
                <a:ea typeface="DejaVu Sans"/>
              </a:rPr>
              <a:t> economic statistics</a:t>
            </a:r>
            <a:endParaRPr b="0" lang="en-US" sz="3809" spc="-1" strike="noStrike">
              <a:latin typeface="Arial"/>
            </a:endParaRPr>
          </a:p>
        </p:txBody>
      </p:sp>
      <p:grpSp>
        <p:nvGrpSpPr>
          <p:cNvPr id="308" name="Group 5"/>
          <p:cNvGrpSpPr/>
          <p:nvPr/>
        </p:nvGrpSpPr>
        <p:grpSpPr>
          <a:xfrm>
            <a:off x="0" y="6047640"/>
            <a:ext cx="9180000" cy="251640"/>
            <a:chOff x="0" y="6047640"/>
            <a:chExt cx="9180000" cy="251640"/>
          </a:xfrm>
        </p:grpSpPr>
        <p:sp>
          <p:nvSpPr>
            <p:cNvPr id="309" name="Line 6"/>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10" name="Line 7"/>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11" name="CustomShape 8"/>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81E1701-CA0E-4590-A59C-3579E7F36FB2}"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7452720" y="6103440"/>
            <a:ext cx="983520" cy="339840"/>
          </a:xfrm>
          <a:prstGeom prst="rect">
            <a:avLst/>
          </a:prstGeom>
          <a:noFill/>
          <a:ln>
            <a:noFill/>
          </a:ln>
        </p:spPr>
        <p:style>
          <a:lnRef idx="0"/>
          <a:fillRef idx="0"/>
          <a:effectRef idx="0"/>
          <a:fontRef idx="minor"/>
        </p:style>
      </p:sp>
      <p:sp>
        <p:nvSpPr>
          <p:cNvPr id="313" name="CustomShape 2"/>
          <p:cNvSpPr/>
          <p:nvPr/>
        </p:nvSpPr>
        <p:spPr>
          <a:xfrm>
            <a:off x="708120" y="81000"/>
            <a:ext cx="7911720" cy="124812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Old and new scarcity 2</a:t>
            </a:r>
            <a:endParaRPr b="0" lang="en-US" sz="5080" spc="-1" strike="noStrike">
              <a:latin typeface="Arial"/>
            </a:endParaRPr>
          </a:p>
        </p:txBody>
      </p:sp>
      <p:sp>
        <p:nvSpPr>
          <p:cNvPr id="314" name="CustomShape 3"/>
          <p:cNvSpPr/>
          <p:nvPr/>
        </p:nvSpPr>
        <p:spPr>
          <a:xfrm>
            <a:off x="622080" y="1170000"/>
            <a:ext cx="7913520" cy="372420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lvl="1" marL="405000" indent="-188280">
              <a:lnSpc>
                <a:spcPct val="8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Most </a:t>
            </a:r>
            <a:r>
              <a:rPr b="1" i="1" lang="en-US" sz="2750" spc="-1" strike="noStrike">
                <a:solidFill>
                  <a:srgbClr val="404040"/>
                </a:solidFill>
                <a:latin typeface="Calibri"/>
                <a:ea typeface="DejaVu Sans"/>
              </a:rPr>
              <a:t>scarcity</a:t>
            </a:r>
            <a:r>
              <a:rPr b="0" lang="en-US" sz="2750" spc="-1" strike="noStrike">
                <a:solidFill>
                  <a:srgbClr val="404040"/>
                </a:solidFill>
                <a:latin typeface="Calibri"/>
                <a:ea typeface="DejaVu Sans"/>
              </a:rPr>
              <a:t> is caused by the use of environmental functions for production or standaard national income (NI). </a:t>
            </a:r>
            <a:endParaRPr b="0" lang="en-US" sz="2750" spc="-1" strike="noStrike">
              <a:latin typeface="Arial"/>
            </a:endParaRPr>
          </a:p>
          <a:p>
            <a:pPr lvl="1" marL="405000" indent="-188280">
              <a:lnSpc>
                <a:spcPct val="8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Alternative to this: production that maintains environmental functions for future generations.</a:t>
            </a:r>
            <a:endParaRPr b="0" lang="en-US" sz="2750" spc="-1" strike="noStrike">
              <a:latin typeface="Arial"/>
            </a:endParaRPr>
          </a:p>
          <a:p>
            <a:pPr lvl="1" marL="405000" indent="-188280">
              <a:lnSpc>
                <a:spcPct val="8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NI is based upon marketprices. </a:t>
            </a:r>
            <a:endParaRPr b="0" lang="en-US" sz="2750" spc="-1" strike="noStrike">
              <a:latin typeface="Arial"/>
            </a:endParaRPr>
          </a:p>
          <a:p>
            <a:pPr lvl="1" marL="405000" indent="-188280">
              <a:lnSpc>
                <a:spcPct val="8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Shadowprices of the functions are unknown up to now.</a:t>
            </a:r>
            <a:endParaRPr b="0" lang="en-US" sz="2750" spc="-1" strike="noStrike">
              <a:latin typeface="Arial"/>
            </a:endParaRPr>
          </a:p>
          <a:p>
            <a:pPr lvl="1" marL="405000" indent="-188280">
              <a:lnSpc>
                <a:spcPct val="80000"/>
              </a:lnSpc>
              <a:spcBef>
                <a:spcPts val="213"/>
              </a:spcBef>
              <a:spcAft>
                <a:spcPts val="422"/>
              </a:spcAft>
              <a:buClr>
                <a:srgbClr val="e48312"/>
              </a:buClr>
              <a:buFont typeface="Calibri"/>
              <a:buChar char="◦"/>
            </a:pPr>
            <a:r>
              <a:rPr b="0" i="1" lang="en-US" sz="2750" spc="-1" strike="noStrike">
                <a:solidFill>
                  <a:srgbClr val="0000ff"/>
                </a:solidFill>
                <a:latin typeface="Calibri"/>
                <a:ea typeface="DejaVu Sans"/>
              </a:rPr>
              <a:t>This is theoretically unsolvable</a:t>
            </a:r>
            <a:r>
              <a:rPr b="0" lang="en-US" sz="2750" spc="-1" strike="noStrike">
                <a:solidFill>
                  <a:srgbClr val="0000ff"/>
                </a:solidFill>
                <a:latin typeface="Calibri"/>
                <a:ea typeface="DejaVu Sans"/>
              </a:rPr>
              <a:t>.</a:t>
            </a:r>
            <a:endParaRPr b="0" lang="en-US" sz="2750" spc="-1" strike="noStrike">
              <a:latin typeface="Arial"/>
            </a:endParaRPr>
          </a:p>
        </p:txBody>
      </p:sp>
      <p:grpSp>
        <p:nvGrpSpPr>
          <p:cNvPr id="315" name="Group 4"/>
          <p:cNvGrpSpPr/>
          <p:nvPr/>
        </p:nvGrpSpPr>
        <p:grpSpPr>
          <a:xfrm>
            <a:off x="0" y="6047640"/>
            <a:ext cx="9180000" cy="251640"/>
            <a:chOff x="0" y="6047640"/>
            <a:chExt cx="9180000" cy="251640"/>
          </a:xfrm>
        </p:grpSpPr>
        <p:sp>
          <p:nvSpPr>
            <p:cNvPr id="316"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17"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18" name="CustomShape 7"/>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D8432E4-AF9E-467E-89F9-2B26C3166EBA}"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CustomShape 1"/>
          <p:cNvSpPr/>
          <p:nvPr/>
        </p:nvSpPr>
        <p:spPr>
          <a:xfrm>
            <a:off x="824760" y="259200"/>
            <a:ext cx="7940880" cy="131004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Welfare, income and environment</a:t>
            </a:r>
            <a:endParaRPr b="0" lang="en-US" sz="5080" spc="-1" strike="noStrike">
              <a:latin typeface="Arial"/>
            </a:endParaRPr>
          </a:p>
        </p:txBody>
      </p:sp>
      <p:sp>
        <p:nvSpPr>
          <p:cNvPr id="320" name="CustomShape 2"/>
          <p:cNvSpPr/>
          <p:nvPr/>
        </p:nvSpPr>
        <p:spPr>
          <a:xfrm>
            <a:off x="687960" y="1871280"/>
            <a:ext cx="7878240" cy="3166920"/>
          </a:xfrm>
          <a:prstGeom prst="rect">
            <a:avLst/>
          </a:prstGeom>
          <a:noFill/>
          <a:ln>
            <a:noFill/>
          </a:ln>
        </p:spPr>
        <p:style>
          <a:lnRef idx="0"/>
          <a:fillRef idx="0"/>
          <a:effectRef idx="0"/>
          <a:fontRef idx="minor"/>
        </p:style>
        <p:txBody>
          <a:bodyPr lIns="0" rIns="0" tIns="47520" bIns="47520">
            <a:norm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Without </a:t>
            </a:r>
            <a:r>
              <a:rPr b="0" i="1" lang="en-US" sz="2750" spc="-1" strike="noStrike">
                <a:solidFill>
                  <a:srgbClr val="404040"/>
                </a:solidFill>
                <a:latin typeface="Calibri"/>
                <a:ea typeface="DejaVu Sans"/>
              </a:rPr>
              <a:t>assumptions about behaviour </a:t>
            </a:r>
            <a:r>
              <a:rPr b="0" lang="en-US" sz="2750" spc="-1" strike="noStrike">
                <a:solidFill>
                  <a:srgbClr val="404040"/>
                </a:solidFill>
                <a:latin typeface="Calibri"/>
                <a:ea typeface="DejaVu Sans"/>
              </a:rPr>
              <a:t>any figure of national income is meaningless (according tot </a:t>
            </a:r>
            <a:r>
              <a:rPr b="0" i="1" lang="en-US" sz="2750" spc="-1" strike="noStrike">
                <a:solidFill>
                  <a:srgbClr val="404040"/>
                </a:solidFill>
                <a:latin typeface="Calibri"/>
                <a:ea typeface="DejaVu Sans"/>
              </a:rPr>
              <a:t>welfare economics</a:t>
            </a:r>
            <a:r>
              <a:rPr b="0" lang="en-US" sz="2750" spc="-1" strike="noStrike">
                <a:solidFill>
                  <a:srgbClr val="404040"/>
                </a:solidFill>
                <a:latin typeface="Calibri"/>
                <a:ea typeface="DejaVu Sans"/>
              </a:rPr>
              <a:t>).</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This holds for both NI and eSNI.</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i="1" lang="en-US" sz="2750" spc="-1" strike="noStrike">
                <a:solidFill>
                  <a:srgbClr val="ed1c24"/>
                </a:solidFill>
                <a:latin typeface="Calibri"/>
                <a:ea typeface="DejaVu Sans"/>
              </a:rPr>
              <a:t>Risk</a:t>
            </a:r>
            <a:r>
              <a:rPr b="0" lang="en-US" sz="2750" spc="-1" strike="noStrike">
                <a:solidFill>
                  <a:srgbClr val="404040"/>
                </a:solidFill>
                <a:latin typeface="Calibri"/>
                <a:ea typeface="DejaVu Sans"/>
              </a:rPr>
              <a:t> and the </a:t>
            </a:r>
            <a:r>
              <a:rPr b="0" i="1" lang="en-US" sz="2750" spc="-1" strike="noStrike">
                <a:solidFill>
                  <a:srgbClr val="ed1c24"/>
                </a:solidFill>
                <a:latin typeface="Calibri"/>
                <a:ea typeface="DejaVu Sans"/>
              </a:rPr>
              <a:t>precautionary principle</a:t>
            </a:r>
            <a:r>
              <a:rPr b="0" lang="en-US" sz="2750" spc="-1" strike="noStrike">
                <a:solidFill>
                  <a:srgbClr val="404040"/>
                </a:solidFill>
                <a:latin typeface="Calibri"/>
                <a:ea typeface="DejaVu Sans"/>
              </a:rPr>
              <a:t> are important grounds for the approach via conditionality.</a:t>
            </a:r>
            <a:endParaRPr b="0" lang="en-US" sz="275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CustomShape 1"/>
          <p:cNvSpPr/>
          <p:nvPr/>
        </p:nvSpPr>
        <p:spPr>
          <a:xfrm>
            <a:off x="485640" y="753840"/>
            <a:ext cx="8255880" cy="2525760"/>
          </a:xfrm>
          <a:prstGeom prst="rect">
            <a:avLst/>
          </a:prstGeom>
          <a:noFill/>
          <a:ln>
            <a:noFill/>
          </a:ln>
        </p:spPr>
        <p:style>
          <a:lnRef idx="0"/>
          <a:fillRef idx="0"/>
          <a:effectRef idx="0"/>
          <a:fontRef idx="minor"/>
        </p:style>
        <p:txBody>
          <a:bodyPr lIns="95400" rIns="95400" tIns="47520" bIns="47520">
            <a:noAutofit/>
          </a:bodyPr>
          <a:p>
            <a:pPr algn="ctr">
              <a:lnSpc>
                <a:spcPct val="100000"/>
              </a:lnSpc>
            </a:pPr>
            <a:r>
              <a:rPr b="0" lang="en-US" sz="4240" spc="-1" strike="noStrike">
                <a:solidFill>
                  <a:srgbClr val="404040"/>
                </a:solidFill>
                <a:latin typeface="Calibri Light"/>
                <a:ea typeface="Microsoft YaHei"/>
              </a:rPr>
              <a:t>Practical approach for an </a:t>
            </a:r>
            <a:br/>
            <a:r>
              <a:rPr b="0" lang="en-US" sz="4240" spc="-1" strike="noStrike">
                <a:solidFill>
                  <a:srgbClr val="404040"/>
                </a:solidFill>
                <a:latin typeface="Calibri Light"/>
                <a:ea typeface="Microsoft YaHei"/>
              </a:rPr>
              <a:t>unsolvable problem: </a:t>
            </a:r>
            <a:br/>
            <a:r>
              <a:rPr b="1" i="1" lang="en-US" sz="4240" spc="165" strike="noStrike">
                <a:solidFill>
                  <a:srgbClr val="21409a"/>
                </a:solidFill>
                <a:latin typeface="Calibri Light"/>
                <a:ea typeface="Microsoft YaHei"/>
              </a:rPr>
              <a:t>conditionality</a:t>
            </a:r>
            <a:r>
              <a:rPr b="1" i="1" lang="en-US" sz="4240" spc="-1" strike="noStrike">
                <a:solidFill>
                  <a:srgbClr val="21409a"/>
                </a:solidFill>
                <a:latin typeface="Calibri Light"/>
                <a:ea typeface="Microsoft YaHei"/>
              </a:rPr>
              <a:t> </a:t>
            </a:r>
            <a:r>
              <a:rPr b="1" lang="en-US" sz="4240" spc="-1" strike="noStrike">
                <a:solidFill>
                  <a:srgbClr val="21409a"/>
                </a:solidFill>
                <a:latin typeface="Calibri Light"/>
                <a:ea typeface="Microsoft YaHei"/>
              </a:rPr>
              <a:t>in measurement</a:t>
            </a:r>
            <a:endParaRPr b="0" lang="en-US" sz="4240" spc="-1" strike="noStrike">
              <a:latin typeface="Arial"/>
            </a:endParaRPr>
          </a:p>
        </p:txBody>
      </p:sp>
      <p:sp>
        <p:nvSpPr>
          <p:cNvPr id="322" name="CustomShape 2"/>
          <p:cNvSpPr/>
          <p:nvPr/>
        </p:nvSpPr>
        <p:spPr>
          <a:xfrm>
            <a:off x="642600" y="3365280"/>
            <a:ext cx="8231040" cy="232092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3390" spc="-1" strike="noStrike">
                <a:solidFill>
                  <a:srgbClr val="404040"/>
                </a:solidFill>
                <a:latin typeface="Calibri"/>
                <a:ea typeface="DejaVu Sans"/>
              </a:rPr>
              <a:t>eSNI is based upon standards for environ-mental sustainability (</a:t>
            </a:r>
            <a:r>
              <a:rPr b="0" lang="en-US" sz="3390" spc="-1" strike="noStrike">
                <a:solidFill>
                  <a:srgbClr val="21409a"/>
                </a:solidFill>
                <a:latin typeface="Calibri"/>
                <a:ea typeface="DejaVu Sans"/>
              </a:rPr>
              <a:t>literature study</a:t>
            </a:r>
            <a:r>
              <a:rPr b="0" lang="en-US" sz="3390" spc="-1" strike="noStrike">
                <a:solidFill>
                  <a:srgbClr val="404040"/>
                </a:solidFill>
                <a:latin typeface="Calibri"/>
                <a:ea typeface="DejaVu Sans"/>
              </a:rPr>
              <a:t>) and upon a </a:t>
            </a:r>
            <a:r>
              <a:rPr b="0" lang="en-US" sz="3390" spc="-1" strike="noStrike">
                <a:solidFill>
                  <a:srgbClr val="21409a"/>
                </a:solidFill>
                <a:latin typeface="Calibri"/>
                <a:ea typeface="DejaVu Sans"/>
              </a:rPr>
              <a:t>conditional assumption</a:t>
            </a:r>
            <a:r>
              <a:rPr b="0" lang="en-US" sz="3390" spc="-1" strike="noStrike">
                <a:solidFill>
                  <a:srgbClr val="404040"/>
                </a:solidFill>
                <a:latin typeface="Calibri"/>
                <a:ea typeface="DejaVu Sans"/>
              </a:rPr>
              <a:t> of preferences for environmental sustainability</a:t>
            </a:r>
            <a:endParaRPr b="0" lang="en-US" sz="3390" spc="-1" strike="noStrike">
              <a:latin typeface="Arial"/>
            </a:endParaRPr>
          </a:p>
        </p:txBody>
      </p:sp>
      <p:grpSp>
        <p:nvGrpSpPr>
          <p:cNvPr id="323" name="Group 3"/>
          <p:cNvGrpSpPr/>
          <p:nvPr/>
        </p:nvGrpSpPr>
        <p:grpSpPr>
          <a:xfrm>
            <a:off x="0" y="6047640"/>
            <a:ext cx="9180000" cy="251640"/>
            <a:chOff x="0" y="6047640"/>
            <a:chExt cx="9180000" cy="251640"/>
          </a:xfrm>
        </p:grpSpPr>
        <p:sp>
          <p:nvSpPr>
            <p:cNvPr id="324"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25"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26" name="CustomShape 6"/>
          <p:cNvSpPr/>
          <p:nvPr/>
        </p:nvSpPr>
        <p:spPr>
          <a:xfrm>
            <a:off x="7114320" y="61275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FB5CB27-65C9-4819-B2EF-61F0607FC5CF}"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7452720" y="6103440"/>
            <a:ext cx="983520" cy="339840"/>
          </a:xfrm>
          <a:prstGeom prst="rect">
            <a:avLst/>
          </a:prstGeom>
          <a:noFill/>
          <a:ln>
            <a:noFill/>
          </a:ln>
        </p:spPr>
        <p:style>
          <a:lnRef idx="0"/>
          <a:fillRef idx="0"/>
          <a:effectRef idx="0"/>
          <a:fontRef idx="minor"/>
        </p:style>
      </p:sp>
      <p:sp>
        <p:nvSpPr>
          <p:cNvPr id="328" name="CustomShape 2"/>
          <p:cNvSpPr/>
          <p:nvPr/>
        </p:nvSpPr>
        <p:spPr>
          <a:xfrm>
            <a:off x="550440" y="295920"/>
            <a:ext cx="8537040" cy="67176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Relation ecology and economics</a:t>
            </a:r>
            <a:endParaRPr b="0" lang="en-US" sz="5080" spc="-1" strike="noStrike">
              <a:latin typeface="Arial"/>
            </a:endParaRPr>
          </a:p>
        </p:txBody>
      </p:sp>
      <p:pic>
        <p:nvPicPr>
          <p:cNvPr id="329" name="Picture 4" descr=""/>
          <p:cNvPicPr/>
          <p:nvPr/>
        </p:nvPicPr>
        <p:blipFill>
          <a:blip r:embed="rId1"/>
          <a:stretch/>
        </p:blipFill>
        <p:spPr>
          <a:xfrm>
            <a:off x="971280" y="1279440"/>
            <a:ext cx="7574760" cy="4709880"/>
          </a:xfrm>
          <a:prstGeom prst="rect">
            <a:avLst/>
          </a:prstGeom>
          <a:ln w="9360">
            <a:noFill/>
          </a:ln>
        </p:spPr>
      </p:pic>
      <p:grpSp>
        <p:nvGrpSpPr>
          <p:cNvPr id="330" name="Group 3"/>
          <p:cNvGrpSpPr/>
          <p:nvPr/>
        </p:nvGrpSpPr>
        <p:grpSpPr>
          <a:xfrm>
            <a:off x="0" y="6047640"/>
            <a:ext cx="9180000" cy="251640"/>
            <a:chOff x="0" y="6047640"/>
            <a:chExt cx="9180000" cy="251640"/>
          </a:xfrm>
        </p:grpSpPr>
        <p:sp>
          <p:nvSpPr>
            <p:cNvPr id="331"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32"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33"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B96F99E-F968-48A3-A577-412198A88CFD}"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CustomShape 1"/>
          <p:cNvSpPr/>
          <p:nvPr/>
        </p:nvSpPr>
        <p:spPr>
          <a:xfrm>
            <a:off x="7452720" y="6103440"/>
            <a:ext cx="983520" cy="339840"/>
          </a:xfrm>
          <a:prstGeom prst="rect">
            <a:avLst/>
          </a:prstGeom>
          <a:noFill/>
          <a:ln>
            <a:noFill/>
          </a:ln>
        </p:spPr>
        <p:style>
          <a:lnRef idx="0"/>
          <a:fillRef idx="0"/>
          <a:effectRef idx="0"/>
          <a:fontRef idx="minor"/>
        </p:style>
      </p:sp>
      <p:sp>
        <p:nvSpPr>
          <p:cNvPr id="335" name="CustomShape 2"/>
          <p:cNvSpPr/>
          <p:nvPr/>
        </p:nvSpPr>
        <p:spPr>
          <a:xfrm>
            <a:off x="856800" y="604800"/>
            <a:ext cx="8205480" cy="90540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1" strike="noStrike">
                <a:solidFill>
                  <a:srgbClr val="404040"/>
                </a:solidFill>
                <a:latin typeface="Calibri Light"/>
                <a:ea typeface="DejaVu Sans"/>
              </a:rPr>
              <a:t>Conditionality of NI and eSNI</a:t>
            </a:r>
            <a:endParaRPr b="0" lang="en-US" sz="5080" spc="-1" strike="noStrike">
              <a:latin typeface="Arial"/>
            </a:endParaRPr>
          </a:p>
        </p:txBody>
      </p:sp>
      <p:sp>
        <p:nvSpPr>
          <p:cNvPr id="336" name="CustomShape 3"/>
          <p:cNvSpPr/>
          <p:nvPr/>
        </p:nvSpPr>
        <p:spPr>
          <a:xfrm>
            <a:off x="687960" y="1774800"/>
            <a:ext cx="7878240" cy="2976480"/>
          </a:xfrm>
          <a:prstGeom prst="rect">
            <a:avLst/>
          </a:prstGeom>
          <a:noFill/>
          <a:ln>
            <a:noFill/>
          </a:ln>
        </p:spPr>
        <p:style>
          <a:lnRef idx="0"/>
          <a:fillRef idx="0"/>
          <a:effectRef idx="0"/>
          <a:fontRef idx="minor"/>
        </p:style>
        <p:txBody>
          <a:bodyPr lIns="0" rIns="0" tIns="47520" bIns="47520">
            <a:norm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The crucial awareness concerns the </a:t>
            </a:r>
            <a:r>
              <a:rPr b="0" lang="en-US" sz="2750" spc="-1" strike="noStrike">
                <a:solidFill>
                  <a:srgbClr val="0000ff"/>
                </a:solidFill>
                <a:latin typeface="Calibri"/>
                <a:ea typeface="DejaVu Sans"/>
              </a:rPr>
              <a:t>conditionality</a:t>
            </a:r>
            <a:r>
              <a:rPr b="0" lang="en-US" sz="2750" spc="-1" strike="noStrike">
                <a:solidFill>
                  <a:srgbClr val="404040"/>
                </a:solidFill>
                <a:latin typeface="Calibri"/>
                <a:ea typeface="DejaVu Sans"/>
              </a:rPr>
              <a:t> via assumptions.</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NI is correct under the </a:t>
            </a:r>
            <a:r>
              <a:rPr b="0" lang="en-US" sz="2750" spc="-1" strike="noStrike">
                <a:solidFill>
                  <a:srgbClr val="0000ff"/>
                </a:solidFill>
                <a:latin typeface="Calibri"/>
                <a:ea typeface="DejaVu Sans"/>
              </a:rPr>
              <a:t>condition</a:t>
            </a:r>
            <a:r>
              <a:rPr b="0" lang="en-US" sz="2750" spc="-1" strike="noStrike">
                <a:solidFill>
                  <a:srgbClr val="404040"/>
                </a:solidFill>
                <a:latin typeface="Calibri"/>
                <a:ea typeface="DejaVu Sans"/>
              </a:rPr>
              <a:t> that the preferences result into current market prices.</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eSNI is correct under the </a:t>
            </a:r>
            <a:r>
              <a:rPr b="0" lang="en-US" sz="2750" spc="-1" strike="noStrike">
                <a:solidFill>
                  <a:srgbClr val="0000ff"/>
                </a:solidFill>
                <a:latin typeface="Calibri"/>
                <a:ea typeface="DejaVu Sans"/>
              </a:rPr>
              <a:t>condition</a:t>
            </a:r>
            <a:r>
              <a:rPr b="0" lang="en-US" sz="2750" spc="-1" strike="noStrike">
                <a:solidFill>
                  <a:srgbClr val="0563c1"/>
                </a:solidFill>
                <a:latin typeface="Calibri"/>
                <a:ea typeface="DejaVu Sans"/>
              </a:rPr>
              <a:t> </a:t>
            </a:r>
            <a:r>
              <a:rPr b="0" lang="en-US" sz="2750" spc="-1" strike="noStrike">
                <a:solidFill>
                  <a:srgbClr val="404040"/>
                </a:solidFill>
                <a:latin typeface="Calibri"/>
                <a:ea typeface="DejaVu Sans"/>
              </a:rPr>
              <a:t>of preferences for maintaining environmental functions for future generations.</a:t>
            </a:r>
            <a:endParaRPr b="0" lang="en-US" sz="2750" spc="-1" strike="noStrike">
              <a:latin typeface="Arial"/>
            </a:endParaRPr>
          </a:p>
        </p:txBody>
      </p:sp>
      <p:grpSp>
        <p:nvGrpSpPr>
          <p:cNvPr id="337" name="Group 4"/>
          <p:cNvGrpSpPr/>
          <p:nvPr/>
        </p:nvGrpSpPr>
        <p:grpSpPr>
          <a:xfrm>
            <a:off x="0" y="6047640"/>
            <a:ext cx="9180000" cy="251640"/>
            <a:chOff x="0" y="6047640"/>
            <a:chExt cx="9180000" cy="251640"/>
          </a:xfrm>
        </p:grpSpPr>
        <p:sp>
          <p:nvSpPr>
            <p:cNvPr id="338"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39"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40" name="CustomShape 7"/>
          <p:cNvSpPr/>
          <p:nvPr/>
        </p:nvSpPr>
        <p:spPr>
          <a:xfrm>
            <a:off x="7114320" y="612468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48E992A-C16F-4803-AE65-6ECEB337E366}"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7452720" y="6103440"/>
            <a:ext cx="983520" cy="339840"/>
          </a:xfrm>
          <a:prstGeom prst="rect">
            <a:avLst/>
          </a:prstGeom>
          <a:noFill/>
          <a:ln>
            <a:noFill/>
          </a:ln>
        </p:spPr>
        <p:style>
          <a:lnRef idx="0"/>
          <a:fillRef idx="0"/>
          <a:effectRef idx="0"/>
          <a:fontRef idx="minor"/>
        </p:style>
      </p:sp>
      <p:sp>
        <p:nvSpPr>
          <p:cNvPr id="342" name="CustomShape 2"/>
          <p:cNvSpPr/>
          <p:nvPr/>
        </p:nvSpPr>
        <p:spPr>
          <a:xfrm>
            <a:off x="1290240" y="203400"/>
            <a:ext cx="6535800" cy="1060560"/>
          </a:xfrm>
          <a:prstGeom prst="rect">
            <a:avLst/>
          </a:prstGeom>
          <a:noFill/>
          <a:ln>
            <a:noFill/>
          </a:ln>
        </p:spPr>
        <p:style>
          <a:lnRef idx="0"/>
          <a:fillRef idx="0"/>
          <a:effectRef idx="0"/>
          <a:fontRef idx="minor"/>
        </p:style>
        <p:txBody>
          <a:bodyPr lIns="95400" rIns="95400" tIns="47520" bIns="47520">
            <a:noAutofit/>
          </a:bodyPr>
          <a:p>
            <a:pPr>
              <a:lnSpc>
                <a:spcPct val="100000"/>
              </a:lnSpc>
              <a:spcBef>
                <a:spcPts val="1692"/>
              </a:spcBef>
            </a:pPr>
            <a:r>
              <a:rPr b="0" lang="en-US" sz="3390" spc="-1" strike="noStrike">
                <a:solidFill>
                  <a:srgbClr val="404040"/>
                </a:solidFill>
                <a:latin typeface="Calibri Light"/>
                <a:ea typeface="DejaVu Sans"/>
              </a:rPr>
              <a:t>Social Welfare Function (SWF)</a:t>
            </a:r>
            <a:br/>
            <a:r>
              <a:rPr b="0" lang="en-US" sz="3390" spc="-1" strike="noStrike">
                <a:solidFill>
                  <a:srgbClr val="404040"/>
                </a:solidFill>
                <a:latin typeface="Calibri Light"/>
                <a:ea typeface="DejaVu Sans"/>
              </a:rPr>
              <a:t>Production Possibility Frontier (PPF)</a:t>
            </a:r>
            <a:endParaRPr b="0" lang="en-US" sz="3390" spc="-1" strike="noStrike">
              <a:latin typeface="Arial"/>
            </a:endParaRPr>
          </a:p>
        </p:txBody>
      </p:sp>
      <p:pic>
        <p:nvPicPr>
          <p:cNvPr id="343" name="Shape" descr=""/>
          <p:cNvPicPr/>
          <p:nvPr/>
        </p:nvPicPr>
        <p:blipFill>
          <a:blip r:embed="rId1"/>
          <a:stretch/>
        </p:blipFill>
        <p:spPr>
          <a:xfrm>
            <a:off x="20160" y="1333080"/>
            <a:ext cx="5321520" cy="4587840"/>
          </a:xfrm>
          <a:prstGeom prst="rect">
            <a:avLst/>
          </a:prstGeom>
          <a:ln w="9360">
            <a:noFill/>
          </a:ln>
        </p:spPr>
      </p:pic>
      <p:sp>
        <p:nvSpPr>
          <p:cNvPr id="344" name="CustomShape 3"/>
          <p:cNvSpPr/>
          <p:nvPr/>
        </p:nvSpPr>
        <p:spPr>
          <a:xfrm>
            <a:off x="4663080" y="1260360"/>
            <a:ext cx="4466520" cy="5101920"/>
          </a:xfrm>
          <a:prstGeom prst="rect">
            <a:avLst/>
          </a:prstGeom>
          <a:noFill/>
          <a:ln>
            <a:noFill/>
          </a:ln>
        </p:spPr>
        <p:style>
          <a:lnRef idx="0"/>
          <a:fillRef idx="0"/>
          <a:effectRef idx="0"/>
          <a:fontRef idx="minor"/>
        </p:style>
        <p:txBody>
          <a:bodyPr lIns="95400" rIns="95400" tIns="47520" bIns="47520">
            <a:noAutofit/>
          </a:bodyPr>
          <a:p>
            <a:pPr marL="228600" indent="-224640">
              <a:lnSpc>
                <a:spcPct val="100000"/>
              </a:lnSpc>
              <a:spcBef>
                <a:spcPts val="1270"/>
              </a:spcBef>
              <a:buClr>
                <a:srgbClr val="000000"/>
              </a:buClr>
              <a:buFont typeface="Symbol"/>
              <a:buChar char=""/>
            </a:pPr>
            <a:r>
              <a:rPr b="0" lang="en-US" sz="2540" spc="-1" strike="noStrike">
                <a:solidFill>
                  <a:srgbClr val="000000"/>
                </a:solidFill>
                <a:latin typeface="Calibri"/>
                <a:ea typeface="DejaVu Sans"/>
              </a:rPr>
              <a:t> </a:t>
            </a:r>
            <a:r>
              <a:rPr b="0" lang="en-US" sz="2540" spc="-1" strike="noStrike">
                <a:solidFill>
                  <a:srgbClr val="0000ff"/>
                </a:solidFill>
                <a:latin typeface="Calibri"/>
                <a:ea typeface="DejaVu Sans"/>
              </a:rPr>
              <a:t>NI</a:t>
            </a:r>
            <a:r>
              <a:rPr b="0" lang="en-US" sz="2540" spc="-1" strike="noStrike">
                <a:solidFill>
                  <a:srgbClr val="000000"/>
                </a:solidFill>
                <a:latin typeface="Calibri"/>
                <a:ea typeface="DejaVu Sans"/>
              </a:rPr>
              <a:t> in point </a:t>
            </a:r>
            <a:r>
              <a:rPr b="0" lang="en-US" sz="2540" spc="-1" strike="noStrike">
                <a:solidFill>
                  <a:srgbClr val="0000ff"/>
                </a:solidFill>
                <a:latin typeface="Calibri"/>
                <a:ea typeface="DejaVu Sans"/>
              </a:rPr>
              <a:t>U</a:t>
            </a:r>
            <a:r>
              <a:rPr b="0" lang="en-US" sz="2540" spc="-1" strike="noStrike">
                <a:solidFill>
                  <a:srgbClr val="000000"/>
                </a:solidFill>
                <a:latin typeface="Calibri"/>
                <a:ea typeface="DejaVu Sans"/>
              </a:rPr>
              <a:t> is a weighted sum of the </a:t>
            </a:r>
            <a:r>
              <a:rPr b="0" lang="en-US" sz="2540" spc="-1" strike="noStrike">
                <a:solidFill>
                  <a:srgbClr val="ff0000"/>
                </a:solidFill>
                <a:latin typeface="Calibri"/>
                <a:ea typeface="DejaVu Sans"/>
              </a:rPr>
              <a:t>use</a:t>
            </a:r>
            <a:r>
              <a:rPr b="0" lang="en-US" sz="2540" spc="-1" strike="noStrike">
                <a:solidFill>
                  <a:srgbClr val="000000"/>
                </a:solidFill>
                <a:latin typeface="Calibri"/>
                <a:ea typeface="DejaVu Sans"/>
              </a:rPr>
              <a:t> of environmental functions under market prices</a:t>
            </a:r>
            <a:endParaRPr b="0" lang="en-US" sz="2540" spc="-1" strike="noStrike">
              <a:latin typeface="Arial"/>
            </a:endParaRPr>
          </a:p>
          <a:p>
            <a:pPr marL="228600" indent="-224640">
              <a:lnSpc>
                <a:spcPct val="100000"/>
              </a:lnSpc>
              <a:spcBef>
                <a:spcPts val="1270"/>
              </a:spcBef>
              <a:buClr>
                <a:srgbClr val="000000"/>
              </a:buClr>
              <a:buFont typeface="Symbol"/>
              <a:buChar char=""/>
            </a:pPr>
            <a:r>
              <a:rPr b="0" lang="en-US" sz="2540" spc="-1" strike="noStrike">
                <a:solidFill>
                  <a:srgbClr val="000000"/>
                </a:solidFill>
                <a:latin typeface="Calibri"/>
                <a:ea typeface="DejaVu Sans"/>
              </a:rPr>
              <a:t> </a:t>
            </a:r>
            <a:r>
              <a:rPr b="0" lang="en-US" sz="2540" spc="-1" strike="noStrike">
                <a:solidFill>
                  <a:srgbClr val="0000ff"/>
                </a:solidFill>
                <a:latin typeface="Calibri"/>
                <a:ea typeface="DejaVu Sans"/>
              </a:rPr>
              <a:t>eSNI </a:t>
            </a:r>
            <a:r>
              <a:rPr b="0" lang="en-US" sz="2540" spc="-1" strike="noStrike">
                <a:solidFill>
                  <a:srgbClr val="000000"/>
                </a:solidFill>
                <a:latin typeface="Calibri"/>
                <a:ea typeface="DejaVu Sans"/>
              </a:rPr>
              <a:t>in point </a:t>
            </a:r>
            <a:r>
              <a:rPr b="0" lang="en-US" sz="2540" spc="-1" strike="noStrike">
                <a:solidFill>
                  <a:srgbClr val="0000ff"/>
                </a:solidFill>
                <a:latin typeface="Calibri"/>
                <a:ea typeface="DejaVu Sans"/>
              </a:rPr>
              <a:t>S</a:t>
            </a:r>
            <a:r>
              <a:rPr b="0" lang="en-US" sz="2540" spc="-1" strike="noStrike">
                <a:solidFill>
                  <a:srgbClr val="000000"/>
                </a:solidFill>
                <a:latin typeface="Calibri"/>
                <a:ea typeface="DejaVu Sans"/>
              </a:rPr>
              <a:t> is a weighted sum of the </a:t>
            </a:r>
            <a:r>
              <a:rPr b="0" lang="en-US" sz="2540" spc="-1" strike="noStrike">
                <a:solidFill>
                  <a:srgbClr val="ff0000"/>
                </a:solidFill>
                <a:latin typeface="Calibri"/>
                <a:ea typeface="DejaVu Sans"/>
              </a:rPr>
              <a:t>standards</a:t>
            </a:r>
            <a:r>
              <a:rPr b="0" lang="en-US" sz="2540" spc="-1" strike="noStrike">
                <a:solidFill>
                  <a:srgbClr val="000000"/>
                </a:solidFill>
                <a:latin typeface="Calibri"/>
                <a:ea typeface="DejaVu Sans"/>
              </a:rPr>
              <a:t> under shadow prices</a:t>
            </a:r>
            <a:endParaRPr b="0" lang="en-US" sz="2540" spc="-1" strike="noStrike">
              <a:latin typeface="Arial"/>
            </a:endParaRPr>
          </a:p>
          <a:p>
            <a:pPr marL="228600" indent="-224640">
              <a:lnSpc>
                <a:spcPct val="100000"/>
              </a:lnSpc>
              <a:spcBef>
                <a:spcPts val="1270"/>
              </a:spcBef>
              <a:buClr>
                <a:srgbClr val="000000"/>
              </a:buClr>
              <a:buFont typeface="Symbol"/>
              <a:buChar char=""/>
            </a:pPr>
            <a:r>
              <a:rPr b="0" lang="en-US" sz="2540" spc="-1" strike="noStrike">
                <a:solidFill>
                  <a:srgbClr val="000000"/>
                </a:solidFill>
                <a:latin typeface="Calibri"/>
                <a:ea typeface="DejaVu Sans"/>
              </a:rPr>
              <a:t> </a:t>
            </a:r>
            <a:r>
              <a:rPr b="0" lang="en-US" sz="2540" spc="-1" strike="noStrike">
                <a:solidFill>
                  <a:srgbClr val="000000"/>
                </a:solidFill>
                <a:latin typeface="Calibri"/>
                <a:ea typeface="DejaVu Sans"/>
              </a:rPr>
              <a:t>Whether </a:t>
            </a:r>
            <a:r>
              <a:rPr b="0" lang="en-US" sz="2540" spc="-1" strike="noStrike">
                <a:solidFill>
                  <a:srgbClr val="0000ff"/>
                </a:solidFill>
                <a:latin typeface="Calibri"/>
                <a:ea typeface="DejaVu Sans"/>
              </a:rPr>
              <a:t>SWF-?</a:t>
            </a:r>
            <a:r>
              <a:rPr b="0" lang="en-US" sz="2540" spc="-1" strike="noStrike">
                <a:solidFill>
                  <a:srgbClr val="000000"/>
                </a:solidFill>
                <a:latin typeface="Calibri"/>
                <a:ea typeface="DejaVu Sans"/>
              </a:rPr>
              <a:t> or </a:t>
            </a:r>
            <a:r>
              <a:rPr b="0" lang="en-US" sz="2540" spc="-1" strike="noStrike">
                <a:solidFill>
                  <a:srgbClr val="0000ff"/>
                </a:solidFill>
                <a:latin typeface="Calibri"/>
                <a:ea typeface="DejaVu Sans"/>
              </a:rPr>
              <a:t>SWF-S</a:t>
            </a:r>
            <a:r>
              <a:rPr b="0" lang="en-US" sz="2540" spc="-1" strike="noStrike">
                <a:solidFill>
                  <a:srgbClr val="000000"/>
                </a:solidFill>
                <a:latin typeface="Calibri"/>
                <a:ea typeface="DejaVu Sans"/>
              </a:rPr>
              <a:t> is </a:t>
            </a:r>
            <a:r>
              <a:rPr b="0" i="1" lang="en-US" sz="2540" spc="-1" strike="noStrike">
                <a:solidFill>
                  <a:srgbClr val="000000"/>
                </a:solidFill>
                <a:latin typeface="Calibri"/>
                <a:ea typeface="DejaVu Sans"/>
              </a:rPr>
              <a:t>highest</a:t>
            </a:r>
            <a:r>
              <a:rPr b="0" lang="en-US" sz="2540" spc="-1" strike="noStrike">
                <a:solidFill>
                  <a:srgbClr val="000000"/>
                </a:solidFill>
                <a:latin typeface="Calibri"/>
                <a:ea typeface="DejaVu Sans"/>
              </a:rPr>
              <a:t> is determined by </a:t>
            </a:r>
            <a:r>
              <a:rPr b="0" i="1" lang="en-US" sz="2540" spc="-1" strike="noStrike">
                <a:solidFill>
                  <a:srgbClr val="000000"/>
                </a:solidFill>
                <a:latin typeface="Calibri"/>
                <a:ea typeface="DejaVu Sans"/>
              </a:rPr>
              <a:t>assumptions</a:t>
            </a:r>
            <a:endParaRPr b="0" lang="en-US" sz="2540" spc="-1" strike="noStrike">
              <a:latin typeface="Arial"/>
            </a:endParaRPr>
          </a:p>
          <a:p>
            <a:pPr>
              <a:lnSpc>
                <a:spcPct val="100000"/>
              </a:lnSpc>
              <a:spcBef>
                <a:spcPts val="1270"/>
              </a:spcBef>
            </a:pPr>
            <a:r>
              <a:rPr b="0" lang="en-US" sz="2540" spc="-1" strike="noStrike">
                <a:solidFill>
                  <a:srgbClr val="000000"/>
                </a:solidFill>
                <a:latin typeface="Calibri"/>
                <a:ea typeface="DejaVu Sans"/>
              </a:rPr>
              <a:t>                </a:t>
            </a:r>
            <a:r>
              <a:rPr b="0" lang="en-US" sz="2540" spc="-1" strike="noStrike">
                <a:solidFill>
                  <a:srgbClr val="000000"/>
                </a:solidFill>
                <a:latin typeface="Calibri"/>
                <a:ea typeface="DejaVu Sans"/>
              </a:rPr>
              <a:t>eΔ = NI – eSNI</a:t>
            </a:r>
            <a:endParaRPr b="0" lang="en-US" sz="2540" spc="-1" strike="noStrike">
              <a:latin typeface="Arial"/>
            </a:endParaRPr>
          </a:p>
        </p:txBody>
      </p:sp>
      <p:grpSp>
        <p:nvGrpSpPr>
          <p:cNvPr id="345" name="Group 4"/>
          <p:cNvGrpSpPr/>
          <p:nvPr/>
        </p:nvGrpSpPr>
        <p:grpSpPr>
          <a:xfrm>
            <a:off x="0" y="6047640"/>
            <a:ext cx="9180000" cy="251640"/>
            <a:chOff x="0" y="6047640"/>
            <a:chExt cx="9180000" cy="251640"/>
          </a:xfrm>
        </p:grpSpPr>
        <p:sp>
          <p:nvSpPr>
            <p:cNvPr id="346" name="Line 5"/>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347" name="Line 6"/>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348" name="CustomShape 7"/>
          <p:cNvSpPr/>
          <p:nvPr/>
        </p:nvSpPr>
        <p:spPr>
          <a:xfrm>
            <a:off x="7114320" y="612972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1891D92C-1287-42CA-8342-8D89BF87386C}"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7452720" y="6103440"/>
            <a:ext cx="983520" cy="339840"/>
          </a:xfrm>
          <a:prstGeom prst="rect">
            <a:avLst/>
          </a:prstGeom>
          <a:noFill/>
          <a:ln>
            <a:noFill/>
          </a:ln>
        </p:spPr>
        <p:style>
          <a:lnRef idx="0"/>
          <a:fillRef idx="0"/>
          <a:effectRef idx="0"/>
          <a:fontRef idx="minor"/>
        </p:style>
      </p:sp>
      <p:sp>
        <p:nvSpPr>
          <p:cNvPr id="350" name="CustomShape 2"/>
          <p:cNvSpPr/>
          <p:nvPr/>
        </p:nvSpPr>
        <p:spPr>
          <a:xfrm>
            <a:off x="583560" y="344520"/>
            <a:ext cx="8228880" cy="124812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A model: thus additional (but limited) uncertainty </a:t>
            </a:r>
            <a:endParaRPr b="0" lang="en-US" sz="5080" spc="-1" strike="noStrike">
              <a:latin typeface="Arial"/>
            </a:endParaRPr>
          </a:p>
        </p:txBody>
      </p:sp>
      <p:sp>
        <p:nvSpPr>
          <p:cNvPr id="351" name="CustomShape 3"/>
          <p:cNvSpPr/>
          <p:nvPr/>
        </p:nvSpPr>
        <p:spPr>
          <a:xfrm>
            <a:off x="757080" y="1771200"/>
            <a:ext cx="8147160" cy="3843000"/>
          </a:xfrm>
          <a:prstGeom prst="rect">
            <a:avLst/>
          </a:prstGeom>
          <a:noFill/>
          <a:ln>
            <a:noFill/>
          </a:ln>
        </p:spPr>
        <p:style>
          <a:lnRef idx="0"/>
          <a:fillRef idx="0"/>
          <a:effectRef idx="0"/>
          <a:fontRef idx="minor"/>
        </p:style>
        <p:txBody>
          <a:bodyPr lIns="95400" rIns="95400" tIns="47520" bIns="47520">
            <a:noAutofit/>
          </a:bodyPr>
          <a:p>
            <a:pPr marL="228600" indent="-225360">
              <a:lnSpc>
                <a:spcPct val="100000"/>
              </a:lnSpc>
              <a:spcBef>
                <a:spcPts val="899"/>
              </a:spcBef>
              <a:buClr>
                <a:srgbClr val="000000"/>
              </a:buClr>
              <a:buSzPct val="45000"/>
              <a:buFont typeface="Wingdings" charset="2"/>
              <a:buChar char=""/>
            </a:pPr>
            <a:r>
              <a:rPr b="0" lang="en-US" sz="2540" spc="-1" strike="noStrike">
                <a:solidFill>
                  <a:srgbClr val="404040"/>
                </a:solidFill>
                <a:latin typeface="Calibri"/>
                <a:ea typeface="DejaVu Sans"/>
              </a:rPr>
              <a:t>The model estimates reactions by economic agents to changes in the price ratios: this causes changes in the patterns of production and consumption.</a:t>
            </a:r>
            <a:endParaRPr b="0" lang="en-US" sz="2540" spc="-1" strike="noStrike">
              <a:latin typeface="Arial"/>
            </a:endParaRPr>
          </a:p>
          <a:p>
            <a:pPr marL="228600" indent="-225360">
              <a:lnSpc>
                <a:spcPct val="100000"/>
              </a:lnSpc>
              <a:spcBef>
                <a:spcPts val="899"/>
              </a:spcBef>
              <a:buClr>
                <a:srgbClr val="000000"/>
              </a:buClr>
              <a:buSzPct val="45000"/>
              <a:buFont typeface="Wingdings" charset="2"/>
              <a:buChar char=""/>
            </a:pPr>
            <a:r>
              <a:rPr b="0" lang="en-US" sz="2540" spc="-1" strike="noStrike">
                <a:solidFill>
                  <a:srgbClr val="404040"/>
                </a:solidFill>
                <a:latin typeface="Calibri"/>
                <a:ea typeface="DejaVu Sans"/>
              </a:rPr>
              <a:t>The shadow prices and the new level of production give </a:t>
            </a:r>
            <a:r>
              <a:rPr b="1" lang="en-US" sz="2540" spc="-1" strike="noStrike">
                <a:solidFill>
                  <a:srgbClr val="404040"/>
                </a:solidFill>
                <a:latin typeface="Calibri"/>
                <a:ea typeface="DejaVu Sans"/>
              </a:rPr>
              <a:t>eSNI</a:t>
            </a:r>
            <a:r>
              <a:rPr b="0" lang="en-US" sz="2540" spc="-1" strike="noStrike">
                <a:solidFill>
                  <a:srgbClr val="404040"/>
                </a:solidFill>
                <a:latin typeface="Calibri"/>
                <a:ea typeface="DejaVu Sans"/>
              </a:rPr>
              <a:t>.</a:t>
            </a:r>
            <a:endParaRPr b="0" lang="en-US" sz="2540" spc="-1" strike="noStrike">
              <a:latin typeface="Arial"/>
            </a:endParaRPr>
          </a:p>
          <a:p>
            <a:pPr marL="228600" indent="-225360">
              <a:lnSpc>
                <a:spcPct val="100000"/>
              </a:lnSpc>
              <a:spcBef>
                <a:spcPts val="899"/>
              </a:spcBef>
              <a:buClr>
                <a:srgbClr val="000000"/>
              </a:buClr>
              <a:buSzPct val="45000"/>
              <a:buFont typeface="Wingdings" charset="2"/>
              <a:buChar char=""/>
            </a:pPr>
            <a:r>
              <a:rPr b="0" lang="en-US" sz="2540" spc="-1" strike="noStrike">
                <a:solidFill>
                  <a:srgbClr val="404040"/>
                </a:solidFill>
                <a:latin typeface="Calibri"/>
                <a:ea typeface="DejaVu Sans"/>
              </a:rPr>
              <a:t>Without satisfying the conditions for environmental sustainability, including the changing prices ratios, environmental sustainability cannot be reached.</a:t>
            </a:r>
            <a:endParaRPr b="0" lang="en-US" sz="2540" spc="-1" strike="noStrike">
              <a:latin typeface="Arial"/>
            </a:endParaRPr>
          </a:p>
        </p:txBody>
      </p:sp>
      <p:grpSp>
        <p:nvGrpSpPr>
          <p:cNvPr id="352" name="Group 4"/>
          <p:cNvGrpSpPr/>
          <p:nvPr/>
        </p:nvGrpSpPr>
        <p:grpSpPr>
          <a:xfrm>
            <a:off x="0" y="6047640"/>
            <a:ext cx="9180000" cy="251640"/>
            <a:chOff x="0" y="6047640"/>
            <a:chExt cx="9180000" cy="251640"/>
          </a:xfrm>
        </p:grpSpPr>
        <p:sp>
          <p:nvSpPr>
            <p:cNvPr id="353"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54"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55"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9DD7C4A-E3E6-4083-801B-0A060D1DDA59}"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ustomShape 1"/>
          <p:cNvSpPr/>
          <p:nvPr/>
        </p:nvSpPr>
        <p:spPr>
          <a:xfrm>
            <a:off x="826560" y="270000"/>
            <a:ext cx="7893360" cy="74628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Validity versus uncertainty</a:t>
            </a:r>
            <a:endParaRPr b="0" lang="en-US" sz="5080" spc="-1" strike="noStrike">
              <a:latin typeface="Arial"/>
            </a:endParaRPr>
          </a:p>
        </p:txBody>
      </p:sp>
      <p:sp>
        <p:nvSpPr>
          <p:cNvPr id="357" name="CustomShape 2"/>
          <p:cNvSpPr/>
          <p:nvPr/>
        </p:nvSpPr>
        <p:spPr>
          <a:xfrm>
            <a:off x="7452720" y="6103440"/>
            <a:ext cx="983520" cy="339840"/>
          </a:xfrm>
          <a:prstGeom prst="rect">
            <a:avLst/>
          </a:prstGeom>
          <a:noFill/>
          <a:ln>
            <a:noFill/>
          </a:ln>
        </p:spPr>
        <p:style>
          <a:lnRef idx="0"/>
          <a:fillRef idx="0"/>
          <a:effectRef idx="0"/>
          <a:fontRef idx="minor"/>
        </p:style>
      </p:sp>
      <p:sp>
        <p:nvSpPr>
          <p:cNvPr id="358" name="CustomShape 3"/>
          <p:cNvSpPr/>
          <p:nvPr/>
        </p:nvSpPr>
        <p:spPr>
          <a:xfrm>
            <a:off x="416520" y="3114360"/>
            <a:ext cx="8449920" cy="2919240"/>
          </a:xfrm>
          <a:prstGeom prst="rect">
            <a:avLst/>
          </a:prstGeom>
          <a:noFill/>
          <a:ln>
            <a:noFill/>
          </a:ln>
        </p:spPr>
        <p:style>
          <a:lnRef idx="0"/>
          <a:fillRef idx="0"/>
          <a:effectRef idx="0"/>
          <a:fontRef idx="minor"/>
        </p:style>
        <p:txBody>
          <a:bodyPr lIns="95400" rIns="95400" tIns="47520" bIns="47520">
            <a:noAutofit/>
          </a:bodyPr>
          <a:p>
            <a:pPr marL="228600" indent="-224640">
              <a:lnSpc>
                <a:spcPct val="100000"/>
              </a:lnSpc>
              <a:buClr>
                <a:srgbClr val="000000"/>
              </a:buClr>
              <a:buFont typeface="Symbol"/>
              <a:buChar char=""/>
            </a:pPr>
            <a:r>
              <a:rPr b="0" lang="en-US" sz="2330" spc="-1" strike="noStrike">
                <a:solidFill>
                  <a:srgbClr val="000000"/>
                </a:solidFill>
                <a:latin typeface="Calibri"/>
                <a:ea typeface="DejaVu Sans"/>
              </a:rPr>
              <a:t> </a:t>
            </a:r>
            <a:r>
              <a:rPr b="0" lang="en-US" sz="2120" spc="-1" strike="noStrike">
                <a:solidFill>
                  <a:srgbClr val="404040"/>
                </a:solidFill>
                <a:latin typeface="Calibri"/>
                <a:ea typeface="DejaVu Sans"/>
              </a:rPr>
              <a:t>NI and eSNI use the </a:t>
            </a:r>
            <a:r>
              <a:rPr b="1" lang="en-US" sz="2120" spc="-1" strike="noStrike">
                <a:solidFill>
                  <a:srgbClr val="404040"/>
                </a:solidFill>
                <a:latin typeface="Calibri"/>
                <a:ea typeface="DejaVu Sans"/>
              </a:rPr>
              <a:t>same raw data</a:t>
            </a:r>
            <a:r>
              <a:rPr b="0" lang="en-US" sz="2120" spc="-1" strike="noStrike">
                <a:solidFill>
                  <a:srgbClr val="404040"/>
                </a:solidFill>
                <a:latin typeface="Calibri"/>
                <a:ea typeface="DejaVu Sans"/>
              </a:rPr>
              <a:t> but account differently</a:t>
            </a:r>
            <a:endParaRPr b="0" lang="en-US" sz="2120" spc="-1" strike="noStrike">
              <a:latin typeface="Arial"/>
            </a:endParaRPr>
          </a:p>
          <a:p>
            <a:pPr marL="228600" indent="-224640">
              <a:lnSpc>
                <a:spcPct val="100000"/>
              </a:lnSpc>
              <a:buClr>
                <a:srgbClr val="000000"/>
              </a:buClr>
              <a:buFont typeface="Symbol"/>
              <a:buChar char=""/>
            </a:pPr>
            <a:r>
              <a:rPr b="0" lang="en-US" sz="2120" spc="-1" strike="noStrike">
                <a:solidFill>
                  <a:srgbClr val="404040"/>
                </a:solidFill>
                <a:latin typeface="Calibri"/>
                <a:ea typeface="DejaVu Sans"/>
              </a:rPr>
              <a:t> </a:t>
            </a:r>
            <a:r>
              <a:rPr b="0" lang="en-US" sz="2120" spc="-1" strike="noStrike">
                <a:solidFill>
                  <a:srgbClr val="404040"/>
                </a:solidFill>
                <a:latin typeface="Calibri"/>
                <a:ea typeface="DejaVu Sans"/>
              </a:rPr>
              <a:t>boxes = </a:t>
            </a:r>
            <a:r>
              <a:rPr b="0" i="1" lang="en-US" sz="2120" spc="-1" strike="noStrike">
                <a:solidFill>
                  <a:srgbClr val="404040"/>
                </a:solidFill>
                <a:latin typeface="Calibri"/>
                <a:ea typeface="DejaVu Sans"/>
              </a:rPr>
              <a:t>horizontal</a:t>
            </a:r>
            <a:r>
              <a:rPr b="0" lang="en-US" sz="2120" spc="-1" strike="noStrike">
                <a:solidFill>
                  <a:srgbClr val="404040"/>
                </a:solidFill>
                <a:latin typeface="Calibri"/>
                <a:ea typeface="DejaVu Sans"/>
              </a:rPr>
              <a:t> ranges of error or </a:t>
            </a:r>
            <a:r>
              <a:rPr b="1" lang="en-US" sz="2120" spc="-1" strike="noStrike">
                <a:solidFill>
                  <a:srgbClr val="404040"/>
                </a:solidFill>
                <a:latin typeface="Calibri"/>
                <a:ea typeface="DejaVu Sans"/>
              </a:rPr>
              <a:t>uncertainty in measurement</a:t>
            </a:r>
            <a:endParaRPr b="0" lang="en-US" sz="2120" spc="-1" strike="noStrike">
              <a:latin typeface="Arial"/>
            </a:endParaRPr>
          </a:p>
          <a:p>
            <a:pPr marL="228600" indent="-224640">
              <a:lnSpc>
                <a:spcPct val="100000"/>
              </a:lnSpc>
              <a:buClr>
                <a:srgbClr val="000000"/>
              </a:buClr>
              <a:buFont typeface="Symbol"/>
              <a:buChar char=""/>
            </a:pPr>
            <a:r>
              <a:rPr b="0" lang="en-US" sz="2120" spc="-1" strike="noStrike">
                <a:solidFill>
                  <a:srgbClr val="404040"/>
                </a:solidFill>
                <a:latin typeface="Calibri"/>
                <a:ea typeface="DejaVu Sans"/>
              </a:rPr>
              <a:t> </a:t>
            </a:r>
            <a:r>
              <a:rPr b="0" lang="en-US" sz="2120" spc="-1" strike="noStrike">
                <a:solidFill>
                  <a:srgbClr val="404040"/>
                </a:solidFill>
                <a:latin typeface="Calibri"/>
                <a:ea typeface="DejaVu Sans"/>
              </a:rPr>
              <a:t>boxes around NI and eSNI: </a:t>
            </a:r>
            <a:r>
              <a:rPr b="1" lang="en-US" sz="2120" spc="-1" strike="noStrike">
                <a:solidFill>
                  <a:srgbClr val="404040"/>
                </a:solidFill>
                <a:latin typeface="Calibri"/>
                <a:ea typeface="DejaVu Sans"/>
              </a:rPr>
              <a:t>technical issues w.r.t. the definitions</a:t>
            </a:r>
            <a:endParaRPr b="0" lang="en-US" sz="2120" spc="-1" strike="noStrike">
              <a:latin typeface="Arial"/>
            </a:endParaRPr>
          </a:p>
          <a:p>
            <a:pPr marL="228600" indent="-224640">
              <a:lnSpc>
                <a:spcPct val="100000"/>
              </a:lnSpc>
              <a:buClr>
                <a:srgbClr val="000000"/>
              </a:buClr>
              <a:buFont typeface="Symbol"/>
              <a:buChar char=""/>
            </a:pPr>
            <a:r>
              <a:rPr b="0" lang="en-US" sz="2120" spc="-1" strike="noStrike">
                <a:solidFill>
                  <a:srgbClr val="404040"/>
                </a:solidFill>
                <a:latin typeface="Calibri"/>
                <a:ea typeface="DejaVu Sans"/>
              </a:rPr>
              <a:t> </a:t>
            </a:r>
            <a:r>
              <a:rPr b="0" lang="en-US" sz="2120" spc="-1" strike="noStrike">
                <a:solidFill>
                  <a:srgbClr val="404040"/>
                </a:solidFill>
                <a:latin typeface="Calibri"/>
                <a:ea typeface="DejaVu Sans"/>
              </a:rPr>
              <a:t>oval, eΔ: </a:t>
            </a:r>
            <a:br/>
            <a:r>
              <a:rPr b="0" lang="en-US" sz="2120" spc="-1" strike="noStrike">
                <a:solidFill>
                  <a:srgbClr val="404040"/>
                </a:solidFill>
                <a:latin typeface="Calibri"/>
                <a:ea typeface="DejaVu Sans"/>
              </a:rPr>
              <a:t>(i) NI is invalidly called income if preferences are for environmental sustainability, </a:t>
            </a:r>
            <a:br/>
            <a:r>
              <a:rPr b="0" lang="en-US" sz="2120" spc="-1" strike="noStrike">
                <a:solidFill>
                  <a:srgbClr val="404040"/>
                </a:solidFill>
                <a:latin typeface="Calibri"/>
                <a:ea typeface="DejaVu Sans"/>
              </a:rPr>
              <a:t>(ii) eSNI is only part of income if preferences are not for environmental sustainability.</a:t>
            </a:r>
            <a:endParaRPr b="0" lang="en-US" sz="2120" spc="-1" strike="noStrike">
              <a:latin typeface="Arial"/>
            </a:endParaRPr>
          </a:p>
        </p:txBody>
      </p:sp>
      <p:pic>
        <p:nvPicPr>
          <p:cNvPr id="359" name="Picture 326" descr=""/>
          <p:cNvPicPr/>
          <p:nvPr/>
        </p:nvPicPr>
        <p:blipFill>
          <a:blip r:embed="rId1"/>
          <a:stretch/>
        </p:blipFill>
        <p:spPr>
          <a:xfrm>
            <a:off x="0" y="1079640"/>
            <a:ext cx="9178560" cy="2179800"/>
          </a:xfrm>
          <a:prstGeom prst="rect">
            <a:avLst/>
          </a:prstGeom>
          <a:ln w="9360">
            <a:noFill/>
          </a:ln>
        </p:spPr>
      </p:pic>
      <p:grpSp>
        <p:nvGrpSpPr>
          <p:cNvPr id="360" name="Group 4"/>
          <p:cNvGrpSpPr/>
          <p:nvPr/>
        </p:nvGrpSpPr>
        <p:grpSpPr>
          <a:xfrm>
            <a:off x="0" y="6047640"/>
            <a:ext cx="9180000" cy="251640"/>
            <a:chOff x="0" y="6047640"/>
            <a:chExt cx="9180000" cy="251640"/>
          </a:xfrm>
        </p:grpSpPr>
        <p:sp>
          <p:nvSpPr>
            <p:cNvPr id="361" name="Line 5"/>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362" name="Line 6"/>
            <p:cNvSpPr/>
            <p:nvPr/>
          </p:nvSpPr>
          <p:spPr>
            <a:xfrm flipH="1" flipV="1">
              <a:off x="0" y="6047640"/>
              <a:ext cx="9180000" cy="17640"/>
            </a:xfrm>
            <a:prstGeom prst="line">
              <a:avLst/>
            </a:prstGeom>
            <a:ln w="76320">
              <a:solidFill>
                <a:srgbClr val="376092"/>
              </a:solidFill>
              <a:round/>
            </a:ln>
          </p:spPr>
          <p:style>
            <a:lnRef idx="0"/>
            <a:fillRef idx="0"/>
            <a:effectRef idx="0"/>
            <a:fontRef idx="minor"/>
          </p:style>
        </p:sp>
      </p:grpSp>
      <p:sp>
        <p:nvSpPr>
          <p:cNvPr id="363" name="CustomShape 7"/>
          <p:cNvSpPr/>
          <p:nvPr/>
        </p:nvSpPr>
        <p:spPr>
          <a:xfrm>
            <a:off x="7114320" y="612072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9B975B0-AC1B-4635-B6C2-B3A97F0452A0}"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841680" y="576360"/>
            <a:ext cx="7970400" cy="75420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Motivation and development</a:t>
            </a:r>
            <a:endParaRPr b="0" lang="en-US" sz="5080" spc="-1" strike="noStrike">
              <a:latin typeface="Arial"/>
            </a:endParaRPr>
          </a:p>
        </p:txBody>
      </p:sp>
      <p:sp>
        <p:nvSpPr>
          <p:cNvPr id="192" name="CustomShape 2"/>
          <p:cNvSpPr/>
          <p:nvPr/>
        </p:nvSpPr>
        <p:spPr>
          <a:xfrm>
            <a:off x="679680" y="1757160"/>
            <a:ext cx="8255880" cy="4092480"/>
          </a:xfrm>
          <a:prstGeom prst="rect">
            <a:avLst/>
          </a:prstGeom>
          <a:noFill/>
          <a:ln>
            <a:noFill/>
          </a:ln>
        </p:spPr>
        <p:style>
          <a:lnRef idx="0"/>
          <a:fillRef idx="0"/>
          <a:effectRef idx="0"/>
          <a:fontRef idx="minor"/>
        </p:style>
        <p:txBody>
          <a:bodyPr lIns="0" rIns="0" tIns="47520" bIns="47520">
            <a:normAutofit fontScale="89000"/>
          </a:bodyPr>
          <a:p>
            <a:pPr lvl="1" marL="405000" indent="-188280">
              <a:lnSpc>
                <a:spcPct val="90000"/>
              </a:lnSpc>
              <a:spcBef>
                <a:spcPts val="516"/>
              </a:spcBef>
              <a:spcAft>
                <a:spcPts val="729"/>
              </a:spcAft>
              <a:buClr>
                <a:srgbClr val="e48312"/>
              </a:buClr>
              <a:buFont typeface="Calibri"/>
              <a:buChar char="◦"/>
            </a:pPr>
            <a:r>
              <a:rPr b="1" lang="en-US" sz="2330" spc="-1" strike="noStrike">
                <a:solidFill>
                  <a:srgbClr val="404040"/>
                </a:solidFill>
                <a:latin typeface="Calibri"/>
                <a:ea typeface="DejaVu Sans"/>
              </a:rPr>
              <a:t>Wonderment in 1965</a:t>
            </a:r>
            <a:r>
              <a:rPr b="0" lang="en-US" sz="2330" spc="-1" strike="noStrike">
                <a:solidFill>
                  <a:srgbClr val="404040"/>
                </a:solidFill>
                <a:latin typeface="Calibri"/>
                <a:ea typeface="DejaVu Sans"/>
              </a:rPr>
              <a:t>: Children could no longer play in the streets. This is not deducted from national income. Building a concrete playing area is accounted as an addition to national income</a:t>
            </a:r>
            <a:endParaRPr b="0" lang="en-US" sz="2330" spc="-1" strike="noStrike">
              <a:latin typeface="Arial"/>
            </a:endParaRPr>
          </a:p>
          <a:p>
            <a:pPr lvl="1" marL="405000" indent="-188280">
              <a:lnSpc>
                <a:spcPct val="90000"/>
              </a:lnSpc>
              <a:spcBef>
                <a:spcPts val="516"/>
              </a:spcBef>
              <a:spcAft>
                <a:spcPts val="729"/>
              </a:spcAft>
              <a:buClr>
                <a:srgbClr val="e48312"/>
              </a:buClr>
              <a:buFont typeface="Calibri"/>
              <a:buChar char="◦"/>
            </a:pPr>
            <a:r>
              <a:rPr b="0" lang="en-US" sz="2330" spc="-1" strike="noStrike">
                <a:solidFill>
                  <a:srgbClr val="404040"/>
                </a:solidFill>
                <a:latin typeface="Calibri"/>
                <a:ea typeface="DejaVu Sans"/>
              </a:rPr>
              <a:t>1967 Jan Tinbergen and 1969 CBS Department of environmental statistics</a:t>
            </a:r>
            <a:endParaRPr b="0" lang="en-US" sz="2330" spc="-1" strike="noStrike">
              <a:latin typeface="Arial"/>
            </a:endParaRPr>
          </a:p>
          <a:p>
            <a:pPr lvl="1" marL="405000" indent="-188280">
              <a:lnSpc>
                <a:spcPct val="90000"/>
              </a:lnSpc>
              <a:spcBef>
                <a:spcPts val="516"/>
              </a:spcBef>
              <a:spcAft>
                <a:spcPts val="729"/>
              </a:spcAft>
              <a:buClr>
                <a:srgbClr val="e48312"/>
              </a:buClr>
              <a:buFont typeface="Calibri"/>
              <a:buChar char="◦"/>
            </a:pPr>
            <a:r>
              <a:rPr b="0" lang="en-US" sz="2330" spc="-1" strike="noStrike">
                <a:solidFill>
                  <a:srgbClr val="404040"/>
                </a:solidFill>
                <a:latin typeface="Calibri"/>
                <a:ea typeface="DejaVu Sans"/>
              </a:rPr>
              <a:t>1974 thesis: </a:t>
            </a:r>
            <a:r>
              <a:rPr b="0" i="1" lang="en-US" sz="2330" spc="-1" strike="noStrike">
                <a:solidFill>
                  <a:srgbClr val="404040"/>
                </a:solidFill>
                <a:latin typeface="Calibri"/>
                <a:ea typeface="DejaVu Sans"/>
              </a:rPr>
              <a:t>New Scarcity and Economic Growth. More welfare through less production?</a:t>
            </a:r>
            <a:endParaRPr b="0" lang="en-US" sz="2330" spc="-1" strike="noStrike">
              <a:latin typeface="Arial"/>
            </a:endParaRPr>
          </a:p>
          <a:p>
            <a:pPr lvl="1" marL="405000" indent="-188280">
              <a:lnSpc>
                <a:spcPct val="90000"/>
              </a:lnSpc>
              <a:spcBef>
                <a:spcPts val="516"/>
              </a:spcBef>
              <a:spcAft>
                <a:spcPts val="729"/>
              </a:spcAft>
              <a:buClr>
                <a:srgbClr val="e48312"/>
              </a:buClr>
              <a:buFont typeface="Calibri"/>
              <a:buChar char="◦"/>
            </a:pPr>
            <a:r>
              <a:rPr b="0" lang="en-US" sz="2330" spc="-1" strike="noStrike">
                <a:solidFill>
                  <a:srgbClr val="404040"/>
                </a:solidFill>
                <a:latin typeface="Calibri"/>
                <a:ea typeface="DejaVu Sans"/>
              </a:rPr>
              <a:t>1986: Development of the notion of eSNI</a:t>
            </a:r>
            <a:endParaRPr b="0" lang="en-US" sz="2330" spc="-1" strike="noStrike">
              <a:latin typeface="Arial"/>
            </a:endParaRPr>
          </a:p>
          <a:p>
            <a:pPr lvl="1" marL="405000" indent="-188280">
              <a:lnSpc>
                <a:spcPct val="90000"/>
              </a:lnSpc>
              <a:spcBef>
                <a:spcPts val="516"/>
              </a:spcBef>
              <a:spcAft>
                <a:spcPts val="729"/>
              </a:spcAft>
              <a:buClr>
                <a:srgbClr val="e48312"/>
              </a:buClr>
              <a:buFont typeface="Calibri"/>
              <a:buChar char="◦"/>
            </a:pPr>
            <a:r>
              <a:rPr b="0" lang="en-US" sz="2330" spc="-1" strike="noStrike">
                <a:solidFill>
                  <a:srgbClr val="404040"/>
                </a:solidFill>
                <a:latin typeface="Calibri"/>
                <a:ea typeface="DejaVu Sans"/>
              </a:rPr>
              <a:t>1991: Article with Tinbergen: </a:t>
            </a:r>
            <a:r>
              <a:rPr b="0" i="1" lang="en-US" sz="2330" spc="-1" strike="noStrike">
                <a:solidFill>
                  <a:srgbClr val="404040"/>
                </a:solidFill>
                <a:latin typeface="Calibri"/>
                <a:ea typeface="DejaVu Sans"/>
              </a:rPr>
              <a:t>GNP and Market Prices: Wrong Signals for Sustainable Economic Success that Mask Environmental Destruction</a:t>
            </a:r>
            <a:endParaRPr b="0" lang="en-US" sz="2330" spc="-1" strike="noStrike">
              <a:latin typeface="Arial"/>
            </a:endParaRPr>
          </a:p>
          <a:p>
            <a:pPr lvl="1" marL="405000" indent="-188280">
              <a:lnSpc>
                <a:spcPct val="90000"/>
              </a:lnSpc>
              <a:spcBef>
                <a:spcPts val="516"/>
              </a:spcBef>
              <a:spcAft>
                <a:spcPts val="729"/>
              </a:spcAft>
              <a:buClr>
                <a:srgbClr val="e48312"/>
              </a:buClr>
              <a:buFont typeface="Calibri"/>
              <a:buChar char="◦"/>
            </a:pPr>
            <a:r>
              <a:rPr b="0" lang="en-US" sz="2330" spc="-1" strike="noStrike">
                <a:solidFill>
                  <a:srgbClr val="404040"/>
                </a:solidFill>
                <a:latin typeface="Calibri"/>
                <a:ea typeface="DejaVu Sans"/>
              </a:rPr>
              <a:t>“</a:t>
            </a:r>
            <a:r>
              <a:rPr b="0" lang="en-US" sz="2330" spc="-1" strike="noStrike">
                <a:solidFill>
                  <a:srgbClr val="404040"/>
                </a:solidFill>
                <a:latin typeface="Calibri"/>
                <a:ea typeface="DejaVu Sans"/>
              </a:rPr>
              <a:t>Bicycle, bean and condom”</a:t>
            </a:r>
            <a:endParaRPr b="0" lang="en-US" sz="2330" spc="-1" strike="noStrike">
              <a:latin typeface="Arial"/>
            </a:endParaRPr>
          </a:p>
        </p:txBody>
      </p:sp>
      <p:grpSp>
        <p:nvGrpSpPr>
          <p:cNvPr id="193" name="Group 3"/>
          <p:cNvGrpSpPr/>
          <p:nvPr/>
        </p:nvGrpSpPr>
        <p:grpSpPr>
          <a:xfrm>
            <a:off x="0" y="6047640"/>
            <a:ext cx="9180000" cy="251640"/>
            <a:chOff x="0" y="6047640"/>
            <a:chExt cx="9180000" cy="251640"/>
          </a:xfrm>
        </p:grpSpPr>
        <p:sp>
          <p:nvSpPr>
            <p:cNvPr id="194"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195"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196"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629C7F1-29CC-4A98-B03F-A071CB229849}"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458280" y="196920"/>
            <a:ext cx="8259480" cy="12034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660" spc="-1" strike="noStrike">
                <a:solidFill>
                  <a:srgbClr val="404040"/>
                </a:solidFill>
                <a:latin typeface="Calibri Light"/>
                <a:ea typeface="DejaVu Sans"/>
              </a:rPr>
              <a:t>CBS myth of </a:t>
            </a:r>
            <a:br/>
            <a:r>
              <a:rPr b="0" lang="en-US" sz="4660" spc="-1" strike="noStrike">
                <a:solidFill>
                  <a:srgbClr val="404040"/>
                </a:solidFill>
                <a:latin typeface="Calibri Light"/>
                <a:ea typeface="DejaVu Sans"/>
              </a:rPr>
              <a:t>“indisputable statistics”</a:t>
            </a:r>
            <a:r>
              <a:rPr b="0" lang="en-US" sz="4660" spc="-1" strike="noStrike">
                <a:solidFill>
                  <a:srgbClr val="404040"/>
                </a:solidFill>
                <a:latin typeface="Calibri"/>
                <a:ea typeface="DejaVu Sans"/>
              </a:rPr>
              <a:t> </a:t>
            </a:r>
            <a:endParaRPr b="0" lang="en-US" sz="4660" spc="-1" strike="noStrike">
              <a:latin typeface="Arial"/>
            </a:endParaRPr>
          </a:p>
        </p:txBody>
      </p:sp>
      <p:sp>
        <p:nvSpPr>
          <p:cNvPr id="365" name="CustomShape 2"/>
          <p:cNvSpPr/>
          <p:nvPr/>
        </p:nvSpPr>
        <p:spPr>
          <a:xfrm>
            <a:off x="458280" y="1828440"/>
            <a:ext cx="8259480" cy="3443040"/>
          </a:xfrm>
          <a:prstGeom prst="rect">
            <a:avLst/>
          </a:prstGeom>
          <a:noFill/>
          <a:ln>
            <a:noFill/>
          </a:ln>
        </p:spPr>
        <p:style>
          <a:lnRef idx="0"/>
          <a:fillRef idx="0"/>
          <a:effectRef idx="0"/>
          <a:fontRef idx="minor"/>
        </p:style>
        <p:txBody>
          <a:bodyPr lIns="0" rIns="0" tIns="0" bIns="0">
            <a:normAutofit/>
          </a:bodyPr>
          <a:p>
            <a:pPr>
              <a:lnSpc>
                <a:spcPct val="100000"/>
              </a:lnSpc>
              <a:spcBef>
                <a:spcPts val="1500"/>
              </a:spcBef>
            </a:pPr>
            <a:r>
              <a:rPr b="0" lang="en-US" sz="2750" spc="-1" strike="noStrike">
                <a:solidFill>
                  <a:srgbClr val="404040"/>
                </a:solidFill>
                <a:latin typeface="Calibri"/>
                <a:ea typeface="DejaVu Sans"/>
              </a:rPr>
              <a:t>Within CBS Statistics Netherlands there is a myth that CBS-statistics must be </a:t>
            </a:r>
            <a:r>
              <a:rPr b="1" lang="en-US" sz="2750" spc="-1" strike="noStrike">
                <a:solidFill>
                  <a:srgbClr val="404040"/>
                </a:solidFill>
                <a:latin typeface="Calibri"/>
                <a:ea typeface="DejaVu Sans"/>
              </a:rPr>
              <a:t>“indisputable”</a:t>
            </a:r>
            <a:r>
              <a:rPr b="0" lang="en-US" sz="2750" spc="-1" strike="noStrike">
                <a:solidFill>
                  <a:srgbClr val="404040"/>
                </a:solidFill>
                <a:latin typeface="Calibri"/>
                <a:ea typeface="DejaVu Sans"/>
              </a:rPr>
              <a:t>. However:</a:t>
            </a:r>
            <a:endParaRPr b="0" lang="en-US" sz="2750" spc="-1" strike="noStrike">
              <a:latin typeface="Arial"/>
            </a:endParaRPr>
          </a:p>
          <a:p>
            <a:pPr marL="457200" indent="-340560">
              <a:lnSpc>
                <a:spcPct val="100000"/>
              </a:lnSpc>
              <a:spcBef>
                <a:spcPts val="1500"/>
              </a:spcBef>
              <a:buClr>
                <a:srgbClr val="000000"/>
              </a:buClr>
              <a:buSzPct val="45000"/>
              <a:buFont typeface="Wingdings" charset="2"/>
              <a:buChar char=""/>
            </a:pPr>
            <a:r>
              <a:rPr b="0" lang="en-US" sz="2750" spc="-1" strike="noStrike">
                <a:solidFill>
                  <a:srgbClr val="404040"/>
                </a:solidFill>
                <a:latin typeface="Calibri"/>
                <a:ea typeface="DejaVu Sans"/>
              </a:rPr>
              <a:t>When there is uncertainty: then do </a:t>
            </a:r>
            <a:r>
              <a:rPr b="1" lang="en-US" sz="2750" spc="-1" strike="noStrike">
                <a:solidFill>
                  <a:srgbClr val="404040"/>
                </a:solidFill>
                <a:latin typeface="Calibri"/>
                <a:ea typeface="DejaVu Sans"/>
              </a:rPr>
              <a:t>research</a:t>
            </a:r>
            <a:r>
              <a:rPr b="0" lang="en-US" sz="2750" spc="-1" strike="noStrike">
                <a:solidFill>
                  <a:srgbClr val="404040"/>
                </a:solidFill>
                <a:latin typeface="Calibri"/>
                <a:ea typeface="DejaVu Sans"/>
              </a:rPr>
              <a:t> to determine </a:t>
            </a:r>
            <a:r>
              <a:rPr b="1" lang="en-US" sz="2750" spc="-1" strike="noStrike">
                <a:solidFill>
                  <a:srgbClr val="404040"/>
                </a:solidFill>
                <a:latin typeface="Calibri"/>
                <a:ea typeface="DejaVu Sans"/>
              </a:rPr>
              <a:t>how much</a:t>
            </a:r>
            <a:r>
              <a:rPr b="0" lang="en-US" sz="2750" spc="-1" strike="noStrike">
                <a:solidFill>
                  <a:srgbClr val="404040"/>
                </a:solidFill>
                <a:latin typeface="Calibri"/>
                <a:ea typeface="DejaVu Sans"/>
              </a:rPr>
              <a:t>.</a:t>
            </a:r>
            <a:endParaRPr b="0" lang="en-US" sz="2750" spc="-1" strike="noStrike">
              <a:latin typeface="Arial"/>
            </a:endParaRPr>
          </a:p>
          <a:p>
            <a:pPr marL="457200" indent="-340560">
              <a:lnSpc>
                <a:spcPct val="100000"/>
              </a:lnSpc>
              <a:spcBef>
                <a:spcPts val="1500"/>
              </a:spcBef>
              <a:buClr>
                <a:srgbClr val="000000"/>
              </a:buClr>
              <a:buSzPct val="45000"/>
              <a:buFont typeface="Wingdings" charset="2"/>
              <a:buChar char=""/>
            </a:pPr>
            <a:r>
              <a:rPr b="0" lang="en-US" sz="2750" spc="-1" strike="noStrike">
                <a:solidFill>
                  <a:srgbClr val="404040"/>
                </a:solidFill>
                <a:latin typeface="Calibri"/>
                <a:ea typeface="DejaVu Sans"/>
              </a:rPr>
              <a:t>The quality of statistics resides in the </a:t>
            </a:r>
            <a:r>
              <a:rPr b="1" lang="en-US" sz="2750" spc="-1" strike="noStrike">
                <a:solidFill>
                  <a:srgbClr val="404040"/>
                </a:solidFill>
                <a:latin typeface="Calibri"/>
                <a:ea typeface="DejaVu Sans"/>
              </a:rPr>
              <a:t>scientific base and approach</a:t>
            </a:r>
            <a:r>
              <a:rPr b="0" lang="en-US" sz="2750" spc="-1" strike="noStrike">
                <a:solidFill>
                  <a:srgbClr val="404040"/>
                </a:solidFill>
                <a:latin typeface="Calibri"/>
                <a:ea typeface="DejaVu Sans"/>
              </a:rPr>
              <a:t>.</a:t>
            </a:r>
            <a:endParaRPr b="0" lang="en-US" sz="2750" spc="-1" strike="noStrike">
              <a:latin typeface="Arial"/>
            </a:endParaRPr>
          </a:p>
          <a:p>
            <a:pPr marL="457200" indent="-340560">
              <a:lnSpc>
                <a:spcPct val="100000"/>
              </a:lnSpc>
              <a:spcBef>
                <a:spcPts val="1500"/>
              </a:spcBef>
              <a:buClr>
                <a:srgbClr val="000000"/>
              </a:buClr>
              <a:buSzPct val="45000"/>
              <a:buFont typeface="Wingdings" charset="2"/>
              <a:buChar char=""/>
            </a:pPr>
            <a:r>
              <a:rPr b="0" lang="en-US" sz="2750" spc="-1" strike="noStrike">
                <a:solidFill>
                  <a:srgbClr val="404040"/>
                </a:solidFill>
                <a:latin typeface="Calibri"/>
                <a:ea typeface="DejaVu Sans"/>
              </a:rPr>
              <a:t>NI is disputable, namely for the application in environmental policy.</a:t>
            </a:r>
            <a:endParaRPr b="0" lang="en-US" sz="2750" spc="-1" strike="noStrike">
              <a:latin typeface="Arial"/>
            </a:endParaRPr>
          </a:p>
        </p:txBody>
      </p:sp>
      <p:grpSp>
        <p:nvGrpSpPr>
          <p:cNvPr id="366" name="Group 3"/>
          <p:cNvGrpSpPr/>
          <p:nvPr/>
        </p:nvGrpSpPr>
        <p:grpSpPr>
          <a:xfrm>
            <a:off x="0" y="6047640"/>
            <a:ext cx="9180000" cy="251640"/>
            <a:chOff x="0" y="6047640"/>
            <a:chExt cx="9180000" cy="251640"/>
          </a:xfrm>
        </p:grpSpPr>
        <p:sp>
          <p:nvSpPr>
            <p:cNvPr id="367"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68"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69"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C425DFF5-F16C-48C6-969C-8ECA7FD17D11}"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7452720" y="6103440"/>
            <a:ext cx="983520" cy="339840"/>
          </a:xfrm>
          <a:prstGeom prst="rect">
            <a:avLst/>
          </a:prstGeom>
          <a:noFill/>
          <a:ln>
            <a:noFill/>
          </a:ln>
        </p:spPr>
        <p:style>
          <a:lnRef idx="0"/>
          <a:fillRef idx="0"/>
          <a:effectRef idx="0"/>
          <a:fontRef idx="minor"/>
        </p:style>
      </p:sp>
      <p:sp>
        <p:nvSpPr>
          <p:cNvPr id="371" name="CustomShape 2"/>
          <p:cNvSpPr/>
          <p:nvPr/>
        </p:nvSpPr>
        <p:spPr>
          <a:xfrm>
            <a:off x="910440" y="1755720"/>
            <a:ext cx="8085240" cy="633600"/>
          </a:xfrm>
          <a:prstGeom prst="rect">
            <a:avLst/>
          </a:prstGeom>
          <a:noFill/>
          <a:ln>
            <a:noFill/>
          </a:ln>
        </p:spPr>
        <p:style>
          <a:lnRef idx="0"/>
          <a:fillRef idx="0"/>
          <a:effectRef idx="0"/>
          <a:fontRef idx="minor"/>
        </p:style>
        <p:txBody>
          <a:bodyPr lIns="95400" rIns="95400" tIns="47520" bIns="47520" anchor="b">
            <a:noAutofit/>
          </a:bodyPr>
          <a:p>
            <a:pPr>
              <a:lnSpc>
                <a:spcPct val="85000"/>
              </a:lnSpc>
              <a:spcAft>
                <a:spcPts val="1270"/>
              </a:spcAft>
            </a:pPr>
            <a:br/>
            <a:br/>
            <a:r>
              <a:rPr b="0" lang="en-US" sz="3390" spc="-24" strike="noStrike">
                <a:solidFill>
                  <a:srgbClr val="404040"/>
                </a:solidFill>
                <a:latin typeface="Calibri Light"/>
                <a:ea typeface="DejaVu Sans"/>
              </a:rPr>
              <a:t>eSNI is the only indicator that </a:t>
            </a:r>
            <a:r>
              <a:rPr b="0" lang="en-US" sz="3390" spc="-24" strike="noStrike" u="sng">
                <a:solidFill>
                  <a:srgbClr val="404040"/>
                </a:solidFill>
                <a:uFillTx/>
                <a:latin typeface="Calibri Light"/>
                <a:ea typeface="DejaVu Sans"/>
              </a:rPr>
              <a:t>simultaneously</a:t>
            </a:r>
            <a:endParaRPr b="0" lang="en-US" sz="3390" spc="-1" strike="noStrike">
              <a:latin typeface="Arial"/>
            </a:endParaRPr>
          </a:p>
        </p:txBody>
      </p:sp>
      <p:sp>
        <p:nvSpPr>
          <p:cNvPr id="372" name="CustomShape 3"/>
          <p:cNvSpPr/>
          <p:nvPr/>
        </p:nvSpPr>
        <p:spPr>
          <a:xfrm>
            <a:off x="777240" y="2508120"/>
            <a:ext cx="7623360" cy="3063600"/>
          </a:xfrm>
          <a:prstGeom prst="rect">
            <a:avLst/>
          </a:prstGeom>
          <a:noFill/>
          <a:ln>
            <a:noFill/>
          </a:ln>
        </p:spPr>
        <p:style>
          <a:lnRef idx="0"/>
          <a:fillRef idx="0"/>
          <a:effectRef idx="0"/>
          <a:fontRef idx="minor"/>
        </p:style>
        <p:txBody>
          <a:bodyPr lIns="0" rIns="0" tIns="47520" bIns="47520">
            <a:noAutofit/>
          </a:bodyPr>
          <a:p>
            <a:pPr marL="544320" indent="-540000">
              <a:lnSpc>
                <a:spcPct val="90000"/>
              </a:lnSpc>
              <a:spcBef>
                <a:spcPts val="899"/>
              </a:spcBef>
              <a:buClr>
                <a:srgbClr val="e48312"/>
              </a:buClr>
              <a:buFont typeface="StarSymbol"/>
              <a:buAutoNum type="arabicPeriod"/>
            </a:pPr>
            <a:r>
              <a:rPr b="0" lang="en-US" sz="2120" spc="-1" strike="noStrike">
                <a:solidFill>
                  <a:srgbClr val="404040"/>
                </a:solidFill>
                <a:latin typeface="Calibri"/>
                <a:ea typeface="DejaVu Sans"/>
              </a:rPr>
              <a:t>is directly comparable with NI </a:t>
            </a:r>
            <a:endParaRPr b="0" lang="en-US" sz="2120" spc="-1" strike="noStrike">
              <a:latin typeface="Arial"/>
            </a:endParaRPr>
          </a:p>
          <a:p>
            <a:pPr marL="544320" indent="-540000">
              <a:lnSpc>
                <a:spcPct val="90000"/>
              </a:lnSpc>
              <a:spcBef>
                <a:spcPts val="899"/>
              </a:spcBef>
              <a:buClr>
                <a:srgbClr val="e48312"/>
              </a:buClr>
              <a:buFont typeface="StarSymbol"/>
              <a:buAutoNum type="arabicPeriod"/>
            </a:pPr>
            <a:r>
              <a:rPr b="0" lang="en-US" sz="2120" spc="-1" strike="noStrike">
                <a:solidFill>
                  <a:srgbClr val="404040"/>
                </a:solidFill>
                <a:latin typeface="Calibri"/>
                <a:ea typeface="DejaVu Sans"/>
              </a:rPr>
              <a:t>shows the relation of the physical surroundings (ecology) and subjective preferences (economcs)</a:t>
            </a:r>
            <a:endParaRPr b="0" lang="en-US" sz="2120" spc="-1" strike="noStrike">
              <a:latin typeface="Arial"/>
            </a:endParaRPr>
          </a:p>
          <a:p>
            <a:pPr marL="544320" indent="-540000">
              <a:lnSpc>
                <a:spcPct val="90000"/>
              </a:lnSpc>
              <a:spcBef>
                <a:spcPts val="899"/>
              </a:spcBef>
              <a:buClr>
                <a:srgbClr val="e48312"/>
              </a:buClr>
              <a:buFont typeface="StarSymbol"/>
              <a:buAutoNum type="arabicPeriod"/>
            </a:pPr>
            <a:r>
              <a:rPr b="0" lang="en-US" sz="2120" spc="-1" strike="noStrike">
                <a:solidFill>
                  <a:srgbClr val="404040"/>
                </a:solidFill>
                <a:latin typeface="Calibri"/>
                <a:ea typeface="DejaVu Sans"/>
              </a:rPr>
              <a:t>measures the distance eΔ = NI - mDNI between the current and the environmentally sustainable situation </a:t>
            </a:r>
            <a:endParaRPr b="0" lang="en-US" sz="2120" spc="-1" strike="noStrike">
              <a:latin typeface="Arial"/>
            </a:endParaRPr>
          </a:p>
          <a:p>
            <a:pPr marL="544320" indent="-540000">
              <a:lnSpc>
                <a:spcPct val="90000"/>
              </a:lnSpc>
              <a:spcBef>
                <a:spcPts val="899"/>
              </a:spcBef>
              <a:buClr>
                <a:srgbClr val="e48312"/>
              </a:buClr>
              <a:buFont typeface="StarSymbol"/>
              <a:buAutoNum type="arabicPeriod"/>
            </a:pPr>
            <a:r>
              <a:rPr b="0" lang="en-US" sz="2120" spc="-1" strike="noStrike">
                <a:solidFill>
                  <a:srgbClr val="404040"/>
                </a:solidFill>
                <a:latin typeface="Calibri"/>
                <a:ea typeface="DejaVu Sans"/>
              </a:rPr>
              <a:t>shows whether we are getting closer to environmental sustainability or further away from it</a:t>
            </a:r>
            <a:endParaRPr b="0" lang="en-US" sz="2120" spc="-1" strike="noStrike">
              <a:latin typeface="Arial"/>
            </a:endParaRPr>
          </a:p>
          <a:p>
            <a:pPr marL="544320" indent="-540000">
              <a:lnSpc>
                <a:spcPct val="90000"/>
              </a:lnSpc>
              <a:spcBef>
                <a:spcPts val="899"/>
              </a:spcBef>
              <a:buClr>
                <a:srgbClr val="e48312"/>
              </a:buClr>
              <a:buFont typeface="StarSymbol"/>
              <a:buAutoNum type="arabicPeriod"/>
            </a:pPr>
            <a:r>
              <a:rPr b="0" lang="en-US" sz="2120" spc="-1" strike="noStrike">
                <a:solidFill>
                  <a:srgbClr val="404040"/>
                </a:solidFill>
                <a:latin typeface="Calibri"/>
                <a:ea typeface="DejaVu Sans"/>
              </a:rPr>
              <a:t>gives outcomes per sector.</a:t>
            </a:r>
            <a:endParaRPr b="0" lang="en-US" sz="2120" spc="-1" strike="noStrike">
              <a:latin typeface="Arial"/>
            </a:endParaRPr>
          </a:p>
        </p:txBody>
      </p:sp>
      <p:sp>
        <p:nvSpPr>
          <p:cNvPr id="373" name="CustomShape 4"/>
          <p:cNvSpPr/>
          <p:nvPr/>
        </p:nvSpPr>
        <p:spPr>
          <a:xfrm>
            <a:off x="777240" y="731880"/>
            <a:ext cx="8060400" cy="69696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5080" spc="-24" strike="noStrike">
                <a:solidFill>
                  <a:srgbClr val="404040"/>
                </a:solidFill>
                <a:latin typeface="Calibri Light"/>
                <a:ea typeface="DejaVu Sans"/>
              </a:rPr>
              <a:t>Why eSNI is unique</a:t>
            </a:r>
            <a:endParaRPr b="0" lang="en-US" sz="5080" spc="-1" strike="noStrike">
              <a:latin typeface="Arial"/>
            </a:endParaRPr>
          </a:p>
        </p:txBody>
      </p:sp>
      <p:grpSp>
        <p:nvGrpSpPr>
          <p:cNvPr id="374" name="Group 5"/>
          <p:cNvGrpSpPr/>
          <p:nvPr/>
        </p:nvGrpSpPr>
        <p:grpSpPr>
          <a:xfrm>
            <a:off x="0" y="6047640"/>
            <a:ext cx="9180000" cy="251640"/>
            <a:chOff x="0" y="6047640"/>
            <a:chExt cx="9180000" cy="251640"/>
          </a:xfrm>
        </p:grpSpPr>
        <p:sp>
          <p:nvSpPr>
            <p:cNvPr id="375" name="Line 6"/>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76" name="Line 7"/>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77" name="CustomShape 8"/>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0650D36-4E12-4833-9CD1-730B91932E27}"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7452720" y="6103440"/>
            <a:ext cx="983520" cy="339840"/>
          </a:xfrm>
          <a:prstGeom prst="rect">
            <a:avLst/>
          </a:prstGeom>
          <a:noFill/>
          <a:ln>
            <a:noFill/>
          </a:ln>
        </p:spPr>
        <p:style>
          <a:lnRef idx="0"/>
          <a:fillRef idx="0"/>
          <a:effectRef idx="0"/>
          <a:fontRef idx="minor"/>
        </p:style>
      </p:sp>
      <p:pic>
        <p:nvPicPr>
          <p:cNvPr id="379" name="Picture 2" descr=""/>
          <p:cNvPicPr/>
          <p:nvPr/>
        </p:nvPicPr>
        <p:blipFill>
          <a:blip r:embed="rId1"/>
          <a:stretch/>
        </p:blipFill>
        <p:spPr>
          <a:xfrm>
            <a:off x="1318680" y="432000"/>
            <a:ext cx="6593040" cy="4718160"/>
          </a:xfrm>
          <a:prstGeom prst="rect">
            <a:avLst/>
          </a:prstGeom>
          <a:ln w="9360">
            <a:noFill/>
          </a:ln>
        </p:spPr>
      </p:pic>
      <p:sp>
        <p:nvSpPr>
          <p:cNvPr id="380" name="CustomShape 2"/>
          <p:cNvSpPr/>
          <p:nvPr/>
        </p:nvSpPr>
        <p:spPr>
          <a:xfrm>
            <a:off x="1375920" y="5471640"/>
            <a:ext cx="7073640" cy="63360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1910" spc="-1" strike="noStrike">
                <a:solidFill>
                  <a:srgbClr val="000000"/>
                </a:solidFill>
                <a:latin typeface="Calibri"/>
                <a:ea typeface="DejaVu Sans"/>
              </a:rPr>
              <a:t>https://zoek.officielebekendmakingen.nl/kst-29200-XI-125.html</a:t>
            </a:r>
            <a:endParaRPr b="0" lang="en-US" sz="1910" spc="-1" strike="noStrike">
              <a:latin typeface="Arial"/>
            </a:endParaRPr>
          </a:p>
        </p:txBody>
      </p:sp>
      <p:sp>
        <p:nvSpPr>
          <p:cNvPr id="381" name="CustomShape 3"/>
          <p:cNvSpPr/>
          <p:nvPr/>
        </p:nvSpPr>
        <p:spPr>
          <a:xfrm>
            <a:off x="6592680" y="1901520"/>
            <a:ext cx="1843560" cy="77004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5080" spc="-1" strike="noStrike">
                <a:solidFill>
                  <a:srgbClr val="ed1c24"/>
                </a:solidFill>
                <a:latin typeface="Calibri"/>
                <a:ea typeface="DejaVu Sans"/>
              </a:rPr>
              <a:t>2004</a:t>
            </a:r>
            <a:endParaRPr b="0" lang="en-US" sz="5080" spc="-1" strike="noStrike">
              <a:latin typeface="Arial"/>
            </a:endParaRPr>
          </a:p>
        </p:txBody>
      </p:sp>
      <p:grpSp>
        <p:nvGrpSpPr>
          <p:cNvPr id="382" name="Group 4"/>
          <p:cNvGrpSpPr/>
          <p:nvPr/>
        </p:nvGrpSpPr>
        <p:grpSpPr>
          <a:xfrm>
            <a:off x="0" y="6047640"/>
            <a:ext cx="9180000" cy="251640"/>
            <a:chOff x="0" y="6047640"/>
            <a:chExt cx="9180000" cy="251640"/>
          </a:xfrm>
        </p:grpSpPr>
        <p:sp>
          <p:nvSpPr>
            <p:cNvPr id="383"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84"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85"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DFF228F-5453-49DC-9F68-E85BA1922750}"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7452720" y="6103440"/>
            <a:ext cx="983520" cy="339840"/>
          </a:xfrm>
          <a:prstGeom prst="rect">
            <a:avLst/>
          </a:prstGeom>
          <a:noFill/>
          <a:ln>
            <a:noFill/>
          </a:ln>
        </p:spPr>
        <p:style>
          <a:lnRef idx="0"/>
          <a:fillRef idx="0"/>
          <a:effectRef idx="0"/>
          <a:fontRef idx="minor"/>
        </p:style>
      </p:sp>
      <p:sp>
        <p:nvSpPr>
          <p:cNvPr id="387" name="CustomShape 2"/>
          <p:cNvSpPr/>
          <p:nvPr/>
        </p:nvSpPr>
        <p:spPr>
          <a:xfrm>
            <a:off x="301320" y="270000"/>
            <a:ext cx="8643960" cy="557640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2330" spc="-1" strike="noStrike">
                <a:solidFill>
                  <a:srgbClr val="000000"/>
                </a:solidFill>
                <a:latin typeface="Calibri"/>
                <a:ea typeface="DejaVu Sans"/>
              </a:rPr>
              <a:t>In anticipation of this, the Ministries of Economic Affairs and VROM have not budgeted any resources for future eSNI calculations. To safeguard the future of eSNI, Mr Van Geel has agreed with RIVM that RIVM will assume responsibility for eSNI calculations in the future and that it will do calculations periodically (once every five years as it currently does). This agreement will still be formally arranged. As with previous calculations, CBS Statistics Netherlands will provide the required data and the Institute for Environmental Issues (IVM, University of Amsterdam) will be involved to perform the model calculations. The Ministry of VROM will make sufficient financial resources available to RIVM to be able to pay CBS Statistics Netherlands and IVM. </a:t>
            </a:r>
            <a:r>
              <a:rPr b="1" lang="en-US" sz="2330" spc="-1" strike="noStrike">
                <a:solidFill>
                  <a:srgbClr val="21409a"/>
                </a:solidFill>
                <a:latin typeface="Calibri"/>
                <a:ea typeface="DejaVu Sans"/>
              </a:rPr>
              <a:t>RIVM will publish eSNI in regular RIVM publications such as the Environmental Balance Sheet or the Sustainability Monitor. </a:t>
            </a:r>
            <a:r>
              <a:rPr b="0" lang="en-US" sz="2330" spc="-1" strike="noStrike">
                <a:solidFill>
                  <a:srgbClr val="000000"/>
                </a:solidFill>
                <a:latin typeface="Calibri"/>
                <a:ea typeface="DejaVu Sans"/>
              </a:rPr>
              <a:t>In accordance with the wishes of the House of Parliament, this can be done in conjunction with research into and publication of other sustainability indicators. [Our translation]</a:t>
            </a:r>
            <a:endParaRPr b="0" lang="en-US" sz="2330" spc="-1" strike="noStrike">
              <a:latin typeface="Arial"/>
            </a:endParaRPr>
          </a:p>
        </p:txBody>
      </p:sp>
      <p:grpSp>
        <p:nvGrpSpPr>
          <p:cNvPr id="388" name="Group 3"/>
          <p:cNvGrpSpPr/>
          <p:nvPr/>
        </p:nvGrpSpPr>
        <p:grpSpPr>
          <a:xfrm>
            <a:off x="0" y="6047640"/>
            <a:ext cx="9180000" cy="251640"/>
            <a:chOff x="0" y="6047640"/>
            <a:chExt cx="9180000" cy="251640"/>
          </a:xfrm>
        </p:grpSpPr>
        <p:sp>
          <p:nvSpPr>
            <p:cNvPr id="389"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90"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91" name="CustomShape 6"/>
          <p:cNvSpPr/>
          <p:nvPr/>
        </p:nvSpPr>
        <p:spPr>
          <a:xfrm>
            <a:off x="7114320" y="612072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ED3F430F-F6A9-4544-9597-828A83737C6B}"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Picture 271" descr=""/>
          <p:cNvPicPr/>
          <p:nvPr/>
        </p:nvPicPr>
        <p:blipFill>
          <a:blip r:embed="rId1"/>
          <a:stretch/>
        </p:blipFill>
        <p:spPr>
          <a:xfrm>
            <a:off x="453240" y="685800"/>
            <a:ext cx="7952400" cy="3416040"/>
          </a:xfrm>
          <a:prstGeom prst="rect">
            <a:avLst/>
          </a:prstGeom>
          <a:ln w="9360">
            <a:noFill/>
          </a:ln>
        </p:spPr>
      </p:pic>
      <p:sp>
        <p:nvSpPr>
          <p:cNvPr id="393" name="CustomShape 1"/>
          <p:cNvSpPr/>
          <p:nvPr/>
        </p:nvSpPr>
        <p:spPr>
          <a:xfrm>
            <a:off x="2446920" y="4032000"/>
            <a:ext cx="6328440" cy="1870200"/>
          </a:xfrm>
          <a:prstGeom prst="rect">
            <a:avLst/>
          </a:prstGeom>
          <a:noFill/>
          <a:ln>
            <a:noFill/>
          </a:ln>
        </p:spPr>
        <p:style>
          <a:lnRef idx="0"/>
          <a:fillRef idx="0"/>
          <a:effectRef idx="0"/>
          <a:fontRef idx="minor"/>
        </p:style>
        <p:txBody>
          <a:bodyPr lIns="95400" rIns="95400" tIns="47520" bIns="47520">
            <a:noAutofit/>
          </a:bodyPr>
          <a:p>
            <a:pPr>
              <a:lnSpc>
                <a:spcPct val="100000"/>
              </a:lnSpc>
            </a:pPr>
            <a:r>
              <a:rPr b="0" lang="en-US" sz="2330" spc="-1" strike="noStrike">
                <a:solidFill>
                  <a:srgbClr val="ed1c24"/>
                </a:solidFill>
                <a:latin typeface="Calibri"/>
                <a:ea typeface="DejaVu Sans"/>
              </a:rPr>
              <a:t>RIVM / MNP / PBL stopped calculation after 2008.</a:t>
            </a:r>
            <a:endParaRPr b="0" lang="en-US" sz="2330" spc="-1" strike="noStrike">
              <a:latin typeface="Arial"/>
            </a:endParaRPr>
          </a:p>
          <a:p>
            <a:pPr>
              <a:lnSpc>
                <a:spcPct val="100000"/>
              </a:lnSpc>
            </a:pPr>
            <a:endParaRPr b="0" lang="en-US" sz="2330" spc="-1" strike="noStrike">
              <a:latin typeface="Arial"/>
            </a:endParaRPr>
          </a:p>
          <a:p>
            <a:pPr>
              <a:lnSpc>
                <a:spcPct val="100000"/>
              </a:lnSpc>
            </a:pPr>
            <a:r>
              <a:rPr b="0" lang="en-US" sz="2330" spc="-1" strike="noStrike">
                <a:solidFill>
                  <a:srgbClr val="ed1c24"/>
                </a:solidFill>
                <a:latin typeface="Calibri"/>
                <a:ea typeface="DejaVu Sans"/>
              </a:rPr>
              <a:t>On this, there were neither scientific clarification nor possibility for discussion.</a:t>
            </a:r>
            <a:endParaRPr b="0" lang="en-US" sz="2330" spc="-1" strike="noStrike">
              <a:latin typeface="Arial"/>
            </a:endParaRPr>
          </a:p>
        </p:txBody>
      </p:sp>
      <p:grpSp>
        <p:nvGrpSpPr>
          <p:cNvPr id="394" name="Group 2"/>
          <p:cNvGrpSpPr/>
          <p:nvPr/>
        </p:nvGrpSpPr>
        <p:grpSpPr>
          <a:xfrm>
            <a:off x="0" y="6047640"/>
            <a:ext cx="9180000" cy="251640"/>
            <a:chOff x="0" y="6047640"/>
            <a:chExt cx="9180000" cy="251640"/>
          </a:xfrm>
        </p:grpSpPr>
        <p:sp>
          <p:nvSpPr>
            <p:cNvPr id="395" name="Line 3"/>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396" name="Line 4"/>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397" name="CustomShape 5"/>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28C80DA-40D4-4B8B-AEBC-125F96BDA79D}"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448200" y="299520"/>
            <a:ext cx="8259480" cy="11178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660" spc="-1" strike="noStrike">
                <a:solidFill>
                  <a:srgbClr val="404040"/>
                </a:solidFill>
                <a:latin typeface="Calibri Light"/>
                <a:ea typeface="DejaVu Sans"/>
              </a:rPr>
              <a:t>What does it cost to calculate eSNI? 5 personyears</a:t>
            </a:r>
            <a:endParaRPr b="0" lang="en-US" sz="4660" spc="-1" strike="noStrike">
              <a:latin typeface="Arial"/>
            </a:endParaRPr>
          </a:p>
        </p:txBody>
      </p:sp>
      <p:sp>
        <p:nvSpPr>
          <p:cNvPr id="399" name="CustomShape 2"/>
          <p:cNvSpPr/>
          <p:nvPr/>
        </p:nvSpPr>
        <p:spPr>
          <a:xfrm>
            <a:off x="777240" y="2011320"/>
            <a:ext cx="7672680" cy="3260880"/>
          </a:xfrm>
          <a:prstGeom prst="rect">
            <a:avLst/>
          </a:prstGeom>
          <a:noFill/>
          <a:ln>
            <a:noFill/>
          </a:ln>
        </p:spPr>
        <p:style>
          <a:lnRef idx="0"/>
          <a:fillRef idx="0"/>
          <a:effectRef idx="0"/>
          <a:fontRef idx="minor"/>
        </p:style>
        <p:txBody>
          <a:bodyPr lIns="0" rIns="0" tIns="0" bIns="0">
            <a:normAutofit/>
          </a:bodyPr>
          <a:p>
            <a:pPr marL="456840" indent="-339480">
              <a:lnSpc>
                <a:spcPct val="100000"/>
              </a:lnSpc>
              <a:spcBef>
                <a:spcPts val="1494"/>
              </a:spcBef>
              <a:buClr>
                <a:srgbClr val="000000"/>
              </a:buClr>
              <a:buSzPct val="45000"/>
              <a:buFont typeface="Wingdings" charset="2"/>
              <a:buChar char=""/>
            </a:pPr>
            <a:r>
              <a:rPr b="0" lang="en-US" sz="2330" spc="-1" strike="noStrike">
                <a:solidFill>
                  <a:srgbClr val="404040"/>
                </a:solidFill>
                <a:latin typeface="Calibri"/>
                <a:ea typeface="DejaVu Sans"/>
              </a:rPr>
              <a:t>The base material has already been collected for other purposes. (The restart would require a larger investment before researchers develop routine.)</a:t>
            </a:r>
            <a:endParaRPr b="0" lang="en-US" sz="2330" spc="-1" strike="noStrike">
              <a:latin typeface="Arial"/>
            </a:endParaRPr>
          </a:p>
          <a:p>
            <a:pPr marL="456840" indent="-339480">
              <a:lnSpc>
                <a:spcPct val="100000"/>
              </a:lnSpc>
              <a:spcBef>
                <a:spcPts val="1494"/>
              </a:spcBef>
              <a:buClr>
                <a:srgbClr val="000000"/>
              </a:buClr>
              <a:buSzPct val="45000"/>
              <a:buFont typeface="Wingdings" charset="2"/>
              <a:buChar char=""/>
            </a:pPr>
            <a:r>
              <a:rPr b="0" lang="en-US" sz="2330" spc="-1" strike="noStrike">
                <a:solidFill>
                  <a:srgbClr val="404040"/>
                </a:solidFill>
                <a:latin typeface="Calibri"/>
                <a:ea typeface="DejaVu Sans"/>
              </a:rPr>
              <a:t>Cost items are: data on environmental use, cost-effectiveness (elimination) curves, derivation of standards, construction of the model and its management, some estimation</a:t>
            </a:r>
            <a:endParaRPr b="0" lang="en-US" sz="2330" spc="-1" strike="noStrike">
              <a:latin typeface="Arial"/>
            </a:endParaRPr>
          </a:p>
          <a:p>
            <a:pPr marL="456840" indent="-339480">
              <a:lnSpc>
                <a:spcPct val="100000"/>
              </a:lnSpc>
              <a:spcBef>
                <a:spcPts val="1494"/>
              </a:spcBef>
              <a:buClr>
                <a:srgbClr val="000000"/>
              </a:buClr>
              <a:buSzPct val="45000"/>
              <a:buFont typeface="Wingdings" charset="2"/>
              <a:buChar char=""/>
            </a:pPr>
            <a:r>
              <a:rPr b="0" lang="en-US" sz="2330" spc="-1" strike="noStrike">
                <a:solidFill>
                  <a:srgbClr val="404040"/>
                </a:solidFill>
                <a:latin typeface="Calibri"/>
                <a:ea typeface="DejaVu Sans"/>
              </a:rPr>
              <a:t>Spatial use has not yet been included in the environmental standards in the current calculations</a:t>
            </a:r>
            <a:endParaRPr b="0" lang="en-US" sz="2330" spc="-1" strike="noStrike">
              <a:latin typeface="Arial"/>
            </a:endParaRPr>
          </a:p>
        </p:txBody>
      </p:sp>
      <p:grpSp>
        <p:nvGrpSpPr>
          <p:cNvPr id="400" name="Group 3"/>
          <p:cNvGrpSpPr/>
          <p:nvPr/>
        </p:nvGrpSpPr>
        <p:grpSpPr>
          <a:xfrm>
            <a:off x="0" y="6047640"/>
            <a:ext cx="9180000" cy="251640"/>
            <a:chOff x="0" y="6047640"/>
            <a:chExt cx="9180000" cy="251640"/>
          </a:xfrm>
        </p:grpSpPr>
        <p:sp>
          <p:nvSpPr>
            <p:cNvPr id="401" name="Line 4"/>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402" name="Line 5"/>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403"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0D9C5507-0678-41F5-A5DD-79D2CDF86F8C}"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458280" y="258840"/>
            <a:ext cx="8259480" cy="10796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660" spc="-1" strike="noStrike">
                <a:solidFill>
                  <a:srgbClr val="404040"/>
                </a:solidFill>
                <a:latin typeface="Calibri Light"/>
                <a:ea typeface="DejaVu Sans"/>
              </a:rPr>
              <a:t>Monitor Broad Welfare</a:t>
            </a:r>
            <a:endParaRPr b="0" lang="en-US" sz="4660" spc="-1" strike="noStrike">
              <a:latin typeface="Arial"/>
            </a:endParaRPr>
          </a:p>
        </p:txBody>
      </p:sp>
      <p:sp>
        <p:nvSpPr>
          <p:cNvPr id="405" name="CustomShape 2"/>
          <p:cNvSpPr/>
          <p:nvPr/>
        </p:nvSpPr>
        <p:spPr>
          <a:xfrm>
            <a:off x="458280" y="1400040"/>
            <a:ext cx="8259480" cy="4298760"/>
          </a:xfrm>
          <a:prstGeom prst="rect">
            <a:avLst/>
          </a:prstGeom>
          <a:noFill/>
          <a:ln>
            <a:noFill/>
          </a:ln>
        </p:spPr>
        <p:style>
          <a:lnRef idx="0"/>
          <a:fillRef idx="0"/>
          <a:effectRef idx="0"/>
          <a:fontRef idx="minor"/>
        </p:style>
        <p:txBody>
          <a:bodyPr lIns="0" rIns="0" tIns="0" bIns="0" anchor="ctr">
            <a:noAutofit/>
          </a:bodyPr>
          <a:p>
            <a:pPr marL="228600" indent="-226440">
              <a:lnSpc>
                <a:spcPct val="100000"/>
              </a:lnSpc>
              <a:spcBef>
                <a:spcPts val="899"/>
              </a:spcBef>
              <a:buClr>
                <a:srgbClr val="000000"/>
              </a:buClr>
              <a:buSzPct val="45000"/>
              <a:buFont typeface="Wingdings" charset="2"/>
              <a:buChar char=""/>
            </a:pPr>
            <a:r>
              <a:rPr b="0" lang="en-US" sz="2330" spc="-1" strike="noStrike">
                <a:solidFill>
                  <a:srgbClr val="404040"/>
                </a:solidFill>
                <a:latin typeface="Calibri"/>
                <a:ea typeface="DejaVu Sans"/>
              </a:rPr>
              <a:t>Broad welfare is a pleonasm.</a:t>
            </a:r>
            <a:endParaRPr b="0" lang="en-US" sz="2330" spc="-1" strike="noStrike">
              <a:latin typeface="Arial"/>
            </a:endParaRPr>
          </a:p>
          <a:p>
            <a:pPr marL="228600" indent="-226440">
              <a:lnSpc>
                <a:spcPct val="100000"/>
              </a:lnSpc>
              <a:spcBef>
                <a:spcPts val="899"/>
              </a:spcBef>
              <a:buClr>
                <a:srgbClr val="000000"/>
              </a:buClr>
              <a:buSzPct val="45000"/>
              <a:buFont typeface="Wingdings" charset="2"/>
              <a:buChar char=""/>
            </a:pPr>
            <a:r>
              <a:rPr b="0" lang="en-US" sz="2330" spc="-1" strike="noStrike">
                <a:solidFill>
                  <a:srgbClr val="404040"/>
                </a:solidFill>
                <a:latin typeface="Calibri"/>
                <a:ea typeface="DejaVu Sans"/>
              </a:rPr>
              <a:t>The current monitor has separate indicators on sub-topics for the environment and the Sustainable Development Goals (SDGs), while eSNI gives an integration of economics = (production </a:t>
            </a:r>
            <a:r>
              <a:rPr b="0" i="1" lang="en-US" sz="2330" spc="-1" strike="noStrike">
                <a:solidFill>
                  <a:srgbClr val="404040"/>
                </a:solidFill>
                <a:latin typeface="Calibri"/>
                <a:ea typeface="DejaVu Sans"/>
              </a:rPr>
              <a:t>and</a:t>
            </a:r>
            <a:r>
              <a:rPr b="0" lang="en-US" sz="2330" spc="-1" strike="noStrike">
                <a:solidFill>
                  <a:srgbClr val="404040"/>
                </a:solidFill>
                <a:latin typeface="Calibri"/>
                <a:ea typeface="DejaVu Sans"/>
              </a:rPr>
              <a:t> environment), and also gives a clear counterweight to a wrongly formulated “economic growth”. </a:t>
            </a:r>
            <a:endParaRPr b="0" lang="en-US" sz="2330" spc="-1" strike="noStrike">
              <a:latin typeface="Arial"/>
            </a:endParaRPr>
          </a:p>
          <a:p>
            <a:pPr marL="228600" indent="-226440">
              <a:lnSpc>
                <a:spcPct val="100000"/>
              </a:lnSpc>
              <a:spcBef>
                <a:spcPts val="899"/>
              </a:spcBef>
              <a:buClr>
                <a:srgbClr val="000000"/>
              </a:buClr>
              <a:buSzPct val="45000"/>
              <a:buFont typeface="Wingdings" charset="2"/>
              <a:buChar char=""/>
            </a:pPr>
            <a:r>
              <a:rPr b="0" lang="en-US" sz="2330" spc="-1" strike="noStrike">
                <a:solidFill>
                  <a:srgbClr val="404040"/>
                </a:solidFill>
                <a:latin typeface="Calibri"/>
                <a:ea typeface="DejaVu Sans"/>
              </a:rPr>
              <a:t>eSNI is not in the MBW 2019 because there are no recent figures. It is important to make this information available, also annually. </a:t>
            </a:r>
            <a:endParaRPr b="0" lang="en-US" sz="2330" spc="-1" strike="noStrike">
              <a:latin typeface="Arial"/>
            </a:endParaRPr>
          </a:p>
          <a:p>
            <a:pPr marL="228600" indent="-226440">
              <a:lnSpc>
                <a:spcPct val="100000"/>
              </a:lnSpc>
              <a:spcBef>
                <a:spcPts val="899"/>
              </a:spcBef>
              <a:buClr>
                <a:srgbClr val="000000"/>
              </a:buClr>
              <a:buSzPct val="45000"/>
              <a:buFont typeface="Wingdings" charset="2"/>
              <a:buChar char=""/>
            </a:pPr>
            <a:r>
              <a:rPr b="0" lang="en-US" sz="2330" spc="-1" strike="noStrike">
                <a:solidFill>
                  <a:srgbClr val="404040"/>
                </a:solidFill>
                <a:latin typeface="Calibri"/>
                <a:ea typeface="DejaVu Sans"/>
              </a:rPr>
              <a:t>When CBS Statistics Netherlands would not be convinced of this yet, then it would be useful to have a deeper discussion in a seminar with researchers who have studied our new book, who then can understand the analysis much better.</a:t>
            </a:r>
            <a:endParaRPr b="0" lang="en-US" sz="2330" spc="-1" strike="noStrike">
              <a:latin typeface="Arial"/>
            </a:endParaRPr>
          </a:p>
        </p:txBody>
      </p:sp>
      <p:grpSp>
        <p:nvGrpSpPr>
          <p:cNvPr id="406" name="Group 3"/>
          <p:cNvGrpSpPr/>
          <p:nvPr/>
        </p:nvGrpSpPr>
        <p:grpSpPr>
          <a:xfrm>
            <a:off x="0" y="6047640"/>
            <a:ext cx="9180000" cy="251640"/>
            <a:chOff x="0" y="6047640"/>
            <a:chExt cx="9180000" cy="251640"/>
          </a:xfrm>
        </p:grpSpPr>
        <p:sp>
          <p:nvSpPr>
            <p:cNvPr id="407" name="Line 4"/>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408" name="Line 5"/>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409" name="CustomShape 6"/>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FCC3681C-F3A6-43C6-AE74-155B3DCA6150}"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826560" y="1076400"/>
            <a:ext cx="3445920" cy="82080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Book 2019</a:t>
            </a:r>
            <a:endParaRPr b="0" lang="en-US" sz="5080" spc="-1" strike="noStrike">
              <a:latin typeface="Arial"/>
            </a:endParaRPr>
          </a:p>
        </p:txBody>
      </p:sp>
      <p:sp>
        <p:nvSpPr>
          <p:cNvPr id="411" name="CustomShape 2"/>
          <p:cNvSpPr/>
          <p:nvPr/>
        </p:nvSpPr>
        <p:spPr>
          <a:xfrm>
            <a:off x="826560" y="1742760"/>
            <a:ext cx="7567560" cy="3797280"/>
          </a:xfrm>
          <a:prstGeom prst="rect">
            <a:avLst/>
          </a:prstGeom>
          <a:noFill/>
          <a:ln>
            <a:noFill/>
          </a:ln>
        </p:spPr>
        <p:style>
          <a:lnRef idx="0"/>
          <a:fillRef idx="0"/>
          <a:effectRef idx="0"/>
          <a:fontRef idx="minor"/>
        </p:style>
      </p:sp>
      <p:pic>
        <p:nvPicPr>
          <p:cNvPr id="412" name="Picture 343" descr=""/>
          <p:cNvPicPr/>
          <p:nvPr/>
        </p:nvPicPr>
        <p:blipFill>
          <a:blip r:embed="rId1"/>
          <a:stretch/>
        </p:blipFill>
        <p:spPr>
          <a:xfrm>
            <a:off x="4857120" y="822240"/>
            <a:ext cx="3510000" cy="4656240"/>
          </a:xfrm>
          <a:prstGeom prst="rect">
            <a:avLst/>
          </a:prstGeom>
          <a:ln w="9360">
            <a:noFill/>
          </a:ln>
        </p:spPr>
      </p:pic>
      <p:sp>
        <p:nvSpPr>
          <p:cNvPr id="413" name="CustomShape 3"/>
          <p:cNvSpPr/>
          <p:nvPr/>
        </p:nvSpPr>
        <p:spPr>
          <a:xfrm>
            <a:off x="834840" y="2699640"/>
            <a:ext cx="3641760" cy="2503440"/>
          </a:xfrm>
          <a:prstGeom prst="rect">
            <a:avLst/>
          </a:prstGeom>
          <a:noFill/>
          <a:ln>
            <a:noFill/>
          </a:ln>
        </p:spPr>
        <p:style>
          <a:lnRef idx="0"/>
          <a:fillRef idx="0"/>
          <a:effectRef idx="0"/>
          <a:fontRef idx="minor"/>
        </p:style>
        <p:txBody>
          <a:bodyPr lIns="95400" rIns="95400" tIns="47520" bIns="47520">
            <a:noAutofit/>
          </a:bodyPr>
          <a:p>
            <a:pPr>
              <a:lnSpc>
                <a:spcPct val="100000"/>
              </a:lnSpc>
            </a:pPr>
            <a:r>
              <a:rPr b="1" lang="en-US" sz="4240" spc="-1" strike="noStrike">
                <a:solidFill>
                  <a:srgbClr val="404040"/>
                </a:solidFill>
                <a:latin typeface="Brush Script MT"/>
                <a:ea typeface="DejaVu Sans"/>
              </a:rPr>
              <a:t>Thank you for your attention!</a:t>
            </a:r>
            <a:endParaRPr b="0" lang="en-US" sz="4240" spc="-1" strike="noStrike">
              <a:latin typeface="Arial"/>
            </a:endParaRPr>
          </a:p>
        </p:txBody>
      </p:sp>
      <p:grpSp>
        <p:nvGrpSpPr>
          <p:cNvPr id="414" name="Group 4"/>
          <p:cNvGrpSpPr/>
          <p:nvPr/>
        </p:nvGrpSpPr>
        <p:grpSpPr>
          <a:xfrm>
            <a:off x="0" y="6047640"/>
            <a:ext cx="9180000" cy="251640"/>
            <a:chOff x="0" y="6047640"/>
            <a:chExt cx="9180000" cy="251640"/>
          </a:xfrm>
        </p:grpSpPr>
        <p:sp>
          <p:nvSpPr>
            <p:cNvPr id="415"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416"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417"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DAEB00BA-EA90-4767-8ABA-2D2E329AACC1}"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97" name="Group 1"/>
          <p:cNvGrpSpPr/>
          <p:nvPr/>
        </p:nvGrpSpPr>
        <p:grpSpPr>
          <a:xfrm>
            <a:off x="0" y="6047640"/>
            <a:ext cx="9180000" cy="251640"/>
            <a:chOff x="0" y="6047640"/>
            <a:chExt cx="9180000" cy="251640"/>
          </a:xfrm>
        </p:grpSpPr>
        <p:sp>
          <p:nvSpPr>
            <p:cNvPr id="198" name="Line 2"/>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199" name="Line 3"/>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pic>
        <p:nvPicPr>
          <p:cNvPr id="200" name="Picture 258" descr=""/>
          <p:cNvPicPr/>
          <p:nvPr/>
        </p:nvPicPr>
        <p:blipFill>
          <a:blip r:embed="rId1"/>
          <a:stretch/>
        </p:blipFill>
        <p:spPr>
          <a:xfrm>
            <a:off x="0" y="0"/>
            <a:ext cx="4995720" cy="6478200"/>
          </a:xfrm>
          <a:prstGeom prst="rect">
            <a:avLst/>
          </a:prstGeom>
          <a:ln w="9360">
            <a:noFill/>
          </a:ln>
        </p:spPr>
      </p:pic>
      <p:pic>
        <p:nvPicPr>
          <p:cNvPr id="201" name="Picture 259" descr=""/>
          <p:cNvPicPr/>
          <p:nvPr/>
        </p:nvPicPr>
        <p:blipFill>
          <a:blip r:embed="rId2"/>
          <a:stretch/>
        </p:blipFill>
        <p:spPr>
          <a:xfrm>
            <a:off x="5247000" y="300240"/>
            <a:ext cx="3880800" cy="4118040"/>
          </a:xfrm>
          <a:prstGeom prst="rect">
            <a:avLst/>
          </a:prstGeom>
          <a:ln w="9360">
            <a:noFill/>
          </a:ln>
        </p:spPr>
      </p:pic>
      <p:sp>
        <p:nvSpPr>
          <p:cNvPr id="202" name="CustomShape 4"/>
          <p:cNvSpPr/>
          <p:nvPr/>
        </p:nvSpPr>
        <p:spPr>
          <a:xfrm>
            <a:off x="5245200" y="4937040"/>
            <a:ext cx="3591000" cy="777960"/>
          </a:xfrm>
          <a:prstGeom prst="rect">
            <a:avLst/>
          </a:prstGeom>
          <a:noFill/>
          <a:ln>
            <a:noFill/>
          </a:ln>
        </p:spPr>
        <p:style>
          <a:lnRef idx="0"/>
          <a:fillRef idx="0"/>
          <a:effectRef idx="0"/>
          <a:fontRef idx="minor"/>
        </p:style>
        <p:txBody>
          <a:bodyPr lIns="95400" rIns="95400" tIns="47520" bIns="47520">
            <a:noAutofit/>
          </a:bodyPr>
          <a:p>
            <a:pPr>
              <a:lnSpc>
                <a:spcPct val="100000"/>
              </a:lnSpc>
            </a:pPr>
            <a:r>
              <a:rPr b="1" lang="en-US" sz="1910" spc="-1" strike="noStrike">
                <a:solidFill>
                  <a:srgbClr val="000000"/>
                </a:solidFill>
                <a:latin typeface="Calibri Light"/>
                <a:ea typeface="DejaVu Sans"/>
              </a:rPr>
              <a:t>Kim Cohen (UU) </a:t>
            </a:r>
            <a:endParaRPr b="0" lang="en-US" sz="1910" spc="-1" strike="noStrike">
              <a:latin typeface="Arial"/>
            </a:endParaRPr>
          </a:p>
          <a:p>
            <a:pPr>
              <a:lnSpc>
                <a:spcPct val="100000"/>
              </a:lnSpc>
            </a:pPr>
            <a:r>
              <a:rPr b="1" i="1" lang="en-US" sz="1910" spc="-1" strike="noStrike">
                <a:solidFill>
                  <a:srgbClr val="000000"/>
                </a:solidFill>
                <a:latin typeface="Calibri Light"/>
                <a:ea typeface="DejaVu Sans"/>
              </a:rPr>
              <a:t>Vrij Nederland </a:t>
            </a:r>
            <a:r>
              <a:rPr b="1" lang="en-US" sz="1910" spc="-1" strike="noStrike">
                <a:solidFill>
                  <a:srgbClr val="000000"/>
                </a:solidFill>
                <a:latin typeface="Calibri Light"/>
                <a:ea typeface="DejaVu Sans"/>
              </a:rPr>
              <a:t>9 feb 2019 </a:t>
            </a:r>
            <a:endParaRPr b="0" lang="en-US" sz="1910" spc="-1" strike="noStrike">
              <a:latin typeface="Arial"/>
            </a:endParaRPr>
          </a:p>
          <a:p>
            <a:pPr>
              <a:lnSpc>
                <a:spcPct val="100000"/>
              </a:lnSpc>
            </a:pPr>
            <a:r>
              <a:rPr b="1" lang="en-US" sz="1910" spc="-1" strike="noStrike">
                <a:solidFill>
                  <a:srgbClr val="000000"/>
                </a:solidFill>
                <a:latin typeface="Calibri Light"/>
                <a:ea typeface="DejaVu Sans"/>
              </a:rPr>
              <a:t>About possibly the year 2300</a:t>
            </a:r>
            <a:endParaRPr b="0" lang="en-US" sz="1910" spc="-1" strike="noStrike">
              <a:latin typeface="Arial"/>
            </a:endParaRPr>
          </a:p>
        </p:txBody>
      </p:sp>
      <p:sp>
        <p:nvSpPr>
          <p:cNvPr id="203" name="CustomShape 5"/>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674F1E8D-0203-4952-AE61-A31716351862}" type="slidenum">
              <a:rPr b="1" lang="en-US" sz="1600" spc="-1" strike="noStrike">
                <a:solidFill>
                  <a:srgbClr val="ffffff"/>
                </a:solidFill>
                <a:latin typeface="Calibri"/>
                <a:ea typeface="DejaVu Sans"/>
              </a:rPr>
              <a:t>&lt;number&gt;</a:t>
            </a:fld>
            <a:endParaRPr b="0" lang="en-US" sz="1600" spc="-1" strike="noStrike">
              <a:latin typeface="Arial"/>
            </a:endParaRPr>
          </a:p>
        </p:txBody>
      </p:sp>
      <p:sp>
        <p:nvSpPr>
          <p:cNvPr id="204" name="CustomShape 6"/>
          <p:cNvSpPr/>
          <p:nvPr/>
        </p:nvSpPr>
        <p:spPr>
          <a:xfrm>
            <a:off x="5232240" y="2811600"/>
            <a:ext cx="3579840" cy="1814040"/>
          </a:xfrm>
          <a:prstGeom prst="rect">
            <a:avLst/>
          </a:prstGeom>
          <a:solidFill>
            <a:srgbClr val="ffffff"/>
          </a:solidFill>
          <a:ln>
            <a:noFill/>
          </a:ln>
        </p:spPr>
        <p:style>
          <a:lnRef idx="0"/>
          <a:fillRef idx="0"/>
          <a:effectRef idx="0"/>
          <a:fontRef idx="minor"/>
        </p:style>
        <p:txBody>
          <a:bodyPr lIns="90000" rIns="90000" tIns="45000" bIns="45000">
            <a:noAutofit/>
          </a:bodyPr>
          <a:p>
            <a:pPr>
              <a:lnSpc>
                <a:spcPct val="100000"/>
              </a:lnSpc>
            </a:pPr>
            <a:r>
              <a:rPr b="0" lang="en-US" sz="2600" spc="-1" strike="noStrike">
                <a:solidFill>
                  <a:srgbClr val="404040"/>
                </a:solidFill>
                <a:latin typeface="Calibri Light"/>
              </a:rPr>
              <a:t>The question is not </a:t>
            </a:r>
            <a:r>
              <a:rPr b="0" i="1" lang="en-US" sz="2600" spc="-1" strike="noStrike">
                <a:solidFill>
                  <a:srgbClr val="404040"/>
                </a:solidFill>
                <a:latin typeface="Calibri Light"/>
              </a:rPr>
              <a:t>whether</a:t>
            </a:r>
            <a:r>
              <a:rPr b="0" lang="en-US" sz="2600" spc="-1" strike="noStrike">
                <a:solidFill>
                  <a:srgbClr val="404040"/>
                </a:solidFill>
                <a:latin typeface="Calibri Light"/>
              </a:rPr>
              <a:t> the Netherlands will be flooded but </a:t>
            </a:r>
            <a:r>
              <a:rPr b="0" i="1" lang="en-US" sz="2600" spc="-1" strike="noStrike">
                <a:solidFill>
                  <a:srgbClr val="404040"/>
                </a:solidFill>
                <a:latin typeface="Calibri Light"/>
              </a:rPr>
              <a:t>when</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rot="21579000">
            <a:off x="689400" y="217440"/>
            <a:ext cx="7567560" cy="1365480"/>
          </a:xfrm>
          <a:prstGeom prst="rect">
            <a:avLst/>
          </a:prstGeom>
          <a:noFill/>
          <a:ln>
            <a:noFill/>
          </a:ln>
        </p:spPr>
        <p:style>
          <a:lnRef idx="0"/>
          <a:fillRef idx="0"/>
          <a:effectRef idx="0"/>
          <a:fontRef idx="minor"/>
        </p:style>
        <p:txBody>
          <a:bodyPr lIns="95400" rIns="95400" tIns="47520" bIns="47520" anchor="b">
            <a:normAutofit/>
          </a:bodyPr>
          <a:p>
            <a:pPr>
              <a:lnSpc>
                <a:spcPct val="85000"/>
              </a:lnSpc>
            </a:pPr>
            <a:r>
              <a:rPr b="0" lang="en-US" sz="5080" spc="-24" strike="noStrike">
                <a:solidFill>
                  <a:srgbClr val="404040"/>
                </a:solidFill>
                <a:latin typeface="Calibri Light"/>
                <a:ea typeface="DejaVu Sans"/>
              </a:rPr>
              <a:t>At least 2 groups of users of statistics</a:t>
            </a:r>
            <a:endParaRPr b="0" lang="en-US" sz="5080" spc="-1" strike="noStrike">
              <a:latin typeface="Arial"/>
            </a:endParaRPr>
          </a:p>
        </p:txBody>
      </p:sp>
      <p:sp>
        <p:nvSpPr>
          <p:cNvPr id="206" name="CustomShape 2"/>
          <p:cNvSpPr/>
          <p:nvPr/>
        </p:nvSpPr>
        <p:spPr>
          <a:xfrm>
            <a:off x="826560" y="2011320"/>
            <a:ext cx="7525800" cy="3747960"/>
          </a:xfrm>
          <a:prstGeom prst="rect">
            <a:avLst/>
          </a:prstGeom>
          <a:noFill/>
          <a:ln>
            <a:noFill/>
          </a:ln>
        </p:spPr>
        <p:style>
          <a:lnRef idx="0"/>
          <a:fillRef idx="0"/>
          <a:effectRef idx="0"/>
          <a:fontRef idx="minor"/>
        </p:style>
        <p:txBody>
          <a:bodyPr lIns="0" rIns="0" tIns="47520" bIns="47520">
            <a:normAutofit/>
          </a:bodyPr>
          <a:p>
            <a:pPr marL="362880" indent="-361440">
              <a:lnSpc>
                <a:spcPct val="100000"/>
              </a:lnSpc>
            </a:pPr>
            <a:r>
              <a:rPr b="0" lang="en-US" sz="2600" spc="-1" strike="noStrike">
                <a:solidFill>
                  <a:srgbClr val="404040"/>
                </a:solidFill>
                <a:latin typeface="Calibri Light"/>
                <a:ea typeface="DejaVu Sans"/>
              </a:rPr>
              <a:t>Everyone seems to wish “sustainability”, but without a good definition. The notion of sustainability is ambiguous. Therefor environmental sustainability. </a:t>
            </a:r>
            <a:endParaRPr b="0" lang="en-US" sz="2600" spc="-1" strike="noStrike">
              <a:latin typeface="Arial"/>
            </a:endParaRPr>
          </a:p>
          <a:p>
            <a:pPr marL="362880" indent="-361440">
              <a:lnSpc>
                <a:spcPct val="100000"/>
              </a:lnSpc>
              <a:spcBef>
                <a:spcPts val="1701"/>
              </a:spcBef>
              <a:spcAft>
                <a:spcPts val="624"/>
              </a:spcAft>
            </a:pPr>
            <a:r>
              <a:rPr b="0" lang="en-US" sz="2600" spc="-1" strike="noStrike">
                <a:solidFill>
                  <a:srgbClr val="404040"/>
                </a:solidFill>
                <a:latin typeface="Calibri Light"/>
                <a:ea typeface="DejaVu Sans"/>
              </a:rPr>
              <a:t>Statistics has at least 2 kinds of clients on this topic:</a:t>
            </a:r>
            <a:endParaRPr b="0" lang="en-US" sz="2600" spc="-1" strike="noStrike">
              <a:latin typeface="Arial"/>
            </a:endParaRPr>
          </a:p>
          <a:p>
            <a:pPr marL="362880" indent="-361440">
              <a:lnSpc>
                <a:spcPct val="100000"/>
              </a:lnSpc>
              <a:buClr>
                <a:srgbClr val="000000"/>
              </a:buClr>
              <a:buFont typeface="Symbol"/>
              <a:buChar char=""/>
            </a:pPr>
            <a:r>
              <a:rPr b="0" lang="en-US" sz="2600" spc="-1" strike="noStrike">
                <a:solidFill>
                  <a:srgbClr val="404040"/>
                </a:solidFill>
                <a:latin typeface="Calibri Light"/>
                <a:ea typeface="DejaVu Sans"/>
              </a:rPr>
              <a:t>Group 1: Limits to growth.</a:t>
            </a:r>
            <a:endParaRPr b="0" lang="en-US" sz="2600" spc="-1" strike="noStrike">
              <a:latin typeface="Arial"/>
            </a:endParaRPr>
          </a:p>
          <a:p>
            <a:pPr marL="362880" indent="-361440">
              <a:lnSpc>
                <a:spcPct val="100000"/>
              </a:lnSpc>
              <a:buClr>
                <a:srgbClr val="000000"/>
              </a:buClr>
              <a:buFont typeface="Symbol"/>
              <a:buChar char=""/>
            </a:pPr>
            <a:r>
              <a:rPr b="0" lang="en-US" sz="2600" spc="-1" strike="noStrike">
                <a:solidFill>
                  <a:srgbClr val="404040"/>
                </a:solidFill>
                <a:latin typeface="Calibri Light"/>
                <a:ea typeface="DejaVu Sans"/>
              </a:rPr>
              <a:t>Group 2: Optimism on technology.</a:t>
            </a:r>
            <a:endParaRPr b="0" lang="en-US" sz="2600" spc="-1" strike="noStrike">
              <a:latin typeface="Arial"/>
            </a:endParaRPr>
          </a:p>
          <a:p>
            <a:pPr marL="362880" indent="-361440">
              <a:lnSpc>
                <a:spcPct val="100000"/>
              </a:lnSpc>
              <a:spcBef>
                <a:spcPts val="1701"/>
              </a:spcBef>
            </a:pPr>
            <a:r>
              <a:rPr b="0" lang="en-US" sz="2600" spc="-1" strike="noStrike">
                <a:solidFill>
                  <a:srgbClr val="404040"/>
                </a:solidFill>
                <a:latin typeface="Calibri Light"/>
                <a:ea typeface="DejaVu Sans"/>
              </a:rPr>
              <a:t>Economic statistics has a gap in information.</a:t>
            </a:r>
            <a:endParaRPr b="0" lang="en-US" sz="2600" spc="-1" strike="noStrike">
              <a:latin typeface="Arial"/>
            </a:endParaRPr>
          </a:p>
          <a:p>
            <a:pPr marL="362880" indent="-361440">
              <a:lnSpc>
                <a:spcPct val="100000"/>
              </a:lnSpc>
            </a:pPr>
            <a:r>
              <a:rPr b="0" lang="en-US" sz="2600" spc="-1" strike="noStrike">
                <a:solidFill>
                  <a:srgbClr val="404040"/>
                </a:solidFill>
                <a:latin typeface="Calibri Light"/>
                <a:ea typeface="DejaVu Sans"/>
              </a:rPr>
              <a:t>Statistics is not about future technology.</a:t>
            </a:r>
            <a:endParaRPr b="0" lang="en-US" sz="2600" spc="-1" strike="noStrike">
              <a:latin typeface="Arial"/>
            </a:endParaRPr>
          </a:p>
        </p:txBody>
      </p:sp>
      <p:grpSp>
        <p:nvGrpSpPr>
          <p:cNvPr id="207" name="Group 3"/>
          <p:cNvGrpSpPr/>
          <p:nvPr/>
        </p:nvGrpSpPr>
        <p:grpSpPr>
          <a:xfrm>
            <a:off x="0" y="6047640"/>
            <a:ext cx="9180000" cy="251640"/>
            <a:chOff x="0" y="6047640"/>
            <a:chExt cx="9180000" cy="251640"/>
          </a:xfrm>
        </p:grpSpPr>
        <p:sp>
          <p:nvSpPr>
            <p:cNvPr id="208"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09"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10" name="CustomShape 6"/>
          <p:cNvSpPr/>
          <p:nvPr/>
        </p:nvSpPr>
        <p:spPr>
          <a:xfrm>
            <a:off x="7114320" y="6136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7368FD6-B877-468E-BB4F-9B650737BBEA}"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763920" y="520920"/>
            <a:ext cx="7810560" cy="693720"/>
          </a:xfrm>
          <a:prstGeom prst="rect">
            <a:avLst/>
          </a:prstGeom>
          <a:noFill/>
          <a:ln>
            <a:noFill/>
          </a:ln>
        </p:spPr>
        <p:style>
          <a:lnRef idx="0"/>
          <a:fillRef idx="0"/>
          <a:effectRef idx="0"/>
          <a:fontRef idx="minor"/>
        </p:style>
        <p:txBody>
          <a:bodyPr lIns="95400" rIns="95400" tIns="47520" bIns="47520" anchor="b">
            <a:normAutofit fontScale="39000"/>
          </a:bodyPr>
          <a:p>
            <a:pPr>
              <a:lnSpc>
                <a:spcPct val="85000"/>
              </a:lnSpc>
            </a:pPr>
            <a:r>
              <a:rPr b="0" lang="en-US" sz="5080" spc="-24" strike="noStrike">
                <a:solidFill>
                  <a:srgbClr val="404040"/>
                </a:solidFill>
                <a:latin typeface="Calibri Light"/>
                <a:ea typeface="DejaVu Sans"/>
              </a:rPr>
              <a:t>Information from economic science</a:t>
            </a:r>
            <a:endParaRPr b="0" lang="en-US" sz="5080" spc="-1" strike="noStrike">
              <a:latin typeface="Arial"/>
            </a:endParaRPr>
          </a:p>
        </p:txBody>
      </p:sp>
      <p:sp>
        <p:nvSpPr>
          <p:cNvPr id="212" name="CustomShape 2"/>
          <p:cNvSpPr/>
          <p:nvPr/>
        </p:nvSpPr>
        <p:spPr>
          <a:xfrm>
            <a:off x="583560" y="1742760"/>
            <a:ext cx="8158320" cy="4199040"/>
          </a:xfrm>
          <a:prstGeom prst="rect">
            <a:avLst/>
          </a:prstGeom>
          <a:noFill/>
          <a:ln>
            <a:noFill/>
          </a:ln>
        </p:spPr>
        <p:style>
          <a:lnRef idx="0"/>
          <a:fillRef idx="0"/>
          <a:effectRef idx="0"/>
          <a:fontRef idx="minor"/>
        </p:style>
        <p:txBody>
          <a:bodyPr lIns="0" rIns="0" tIns="47520" bIns="47520">
            <a:noAutofit/>
          </a:bodyPr>
          <a:p>
            <a:pPr lvl="1" marL="406440" indent="-18900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Our planet is threatened by a wrong belief in a wrongly formulated growth. </a:t>
            </a:r>
            <a:endParaRPr b="0" lang="en-US" sz="275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The term </a:t>
            </a:r>
            <a:r>
              <a:rPr b="0" i="1" lang="en-US" sz="2750" spc="-1" strike="noStrike">
                <a:solidFill>
                  <a:srgbClr val="404040"/>
                </a:solidFill>
                <a:latin typeface="Calibri"/>
                <a:ea typeface="DejaVu Sans"/>
              </a:rPr>
              <a:t>'economic growth'</a:t>
            </a:r>
            <a:r>
              <a:rPr b="0" lang="en-US" sz="2750" spc="-1" strike="noStrike">
                <a:solidFill>
                  <a:srgbClr val="404040"/>
                </a:solidFill>
                <a:latin typeface="Calibri"/>
                <a:ea typeface="DejaVu Sans"/>
              </a:rPr>
              <a:t> can only mean a growth in welfare, but is often and incorrectly identified as production growth that may actually damage the environment. </a:t>
            </a:r>
            <a:endParaRPr b="0" lang="en-US" sz="275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The </a:t>
            </a:r>
            <a:r>
              <a:rPr b="1" lang="en-US" sz="2750" spc="-1" strike="noStrike">
                <a:solidFill>
                  <a:srgbClr val="404040"/>
                </a:solidFill>
                <a:latin typeface="Calibri"/>
                <a:ea typeface="DejaVu Sans"/>
              </a:rPr>
              <a:t>figure</a:t>
            </a:r>
            <a:r>
              <a:rPr b="0" lang="en-US" sz="2750" spc="-1" strike="noStrike">
                <a:solidFill>
                  <a:srgbClr val="404040"/>
                </a:solidFill>
                <a:latin typeface="Calibri"/>
                <a:ea typeface="DejaVu Sans"/>
              </a:rPr>
              <a:t> of </a:t>
            </a:r>
            <a:r>
              <a:rPr b="1" lang="en-US" sz="2750" spc="-1" strike="noStrike">
                <a:solidFill>
                  <a:srgbClr val="404040"/>
                </a:solidFill>
                <a:latin typeface="Calibri"/>
                <a:ea typeface="DejaVu Sans"/>
              </a:rPr>
              <a:t>standard national income (NI) </a:t>
            </a:r>
            <a:r>
              <a:rPr b="0" lang="en-US" sz="2750" spc="-1" strike="noStrike">
                <a:solidFill>
                  <a:srgbClr val="404040"/>
                </a:solidFill>
                <a:latin typeface="Calibri"/>
                <a:ea typeface="DejaVu Sans"/>
              </a:rPr>
              <a:t>or GDP is useful for many purposes but </a:t>
            </a:r>
            <a:r>
              <a:rPr b="1" lang="en-US" sz="2750" spc="-1" strike="noStrike">
                <a:solidFill>
                  <a:srgbClr val="404040"/>
                </a:solidFill>
                <a:latin typeface="Calibri"/>
                <a:ea typeface="DejaVu Sans"/>
              </a:rPr>
              <a:t>inadequate</a:t>
            </a:r>
            <a:r>
              <a:rPr b="0" lang="en-US" sz="2750" spc="-1" strike="noStrike">
                <a:solidFill>
                  <a:srgbClr val="404040"/>
                </a:solidFill>
                <a:latin typeface="Calibri"/>
                <a:ea typeface="DejaVu Sans"/>
              </a:rPr>
              <a:t> for  </a:t>
            </a:r>
            <a:r>
              <a:rPr b="1" lang="en-US" sz="2750" spc="-1" strike="noStrike">
                <a:solidFill>
                  <a:srgbClr val="404040"/>
                </a:solidFill>
                <a:latin typeface="Calibri"/>
                <a:ea typeface="DejaVu Sans"/>
              </a:rPr>
              <a:t>environmental policy</a:t>
            </a:r>
            <a:r>
              <a:rPr b="0" lang="en-US" sz="2750" spc="-1" strike="noStrike">
                <a:solidFill>
                  <a:srgbClr val="404040"/>
                </a:solidFill>
                <a:latin typeface="Calibri"/>
                <a:ea typeface="DejaVu Sans"/>
              </a:rPr>
              <a:t>. </a:t>
            </a:r>
            <a:endParaRPr b="0" lang="en-US" sz="2750" spc="-1" strike="noStrike">
              <a:latin typeface="Arial"/>
            </a:endParaRPr>
          </a:p>
          <a:p>
            <a:pPr lvl="1" marL="406440" indent="-18900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A figure of eSNI or eGDP is required alongside NI.</a:t>
            </a:r>
            <a:endParaRPr b="0" lang="en-US" sz="2750" spc="-1" strike="noStrike">
              <a:latin typeface="Arial"/>
            </a:endParaRPr>
          </a:p>
          <a:p>
            <a:pPr>
              <a:lnSpc>
                <a:spcPct val="90000"/>
              </a:lnSpc>
              <a:spcBef>
                <a:spcPts val="1270"/>
              </a:spcBef>
              <a:spcAft>
                <a:spcPts val="213"/>
              </a:spcAft>
            </a:pPr>
            <a:endParaRPr b="0" lang="en-US" sz="2750" spc="-1" strike="noStrike">
              <a:latin typeface="Arial"/>
            </a:endParaRPr>
          </a:p>
        </p:txBody>
      </p:sp>
      <p:grpSp>
        <p:nvGrpSpPr>
          <p:cNvPr id="213" name="Group 3"/>
          <p:cNvGrpSpPr/>
          <p:nvPr/>
        </p:nvGrpSpPr>
        <p:grpSpPr>
          <a:xfrm>
            <a:off x="0" y="6047640"/>
            <a:ext cx="9180000" cy="251640"/>
            <a:chOff x="0" y="6047640"/>
            <a:chExt cx="9180000" cy="251640"/>
          </a:xfrm>
        </p:grpSpPr>
        <p:sp>
          <p:nvSpPr>
            <p:cNvPr id="214" name="Line 4"/>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15" name="Line 5"/>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16" name="CustomShape 6"/>
          <p:cNvSpPr/>
          <p:nvPr/>
        </p:nvSpPr>
        <p:spPr>
          <a:xfrm>
            <a:off x="7114320" y="61347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5EE113DA-6BD0-49F9-9958-F511F9817669}"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7452720" y="6103440"/>
            <a:ext cx="983520" cy="339840"/>
          </a:xfrm>
          <a:prstGeom prst="rect">
            <a:avLst/>
          </a:prstGeom>
          <a:noFill/>
          <a:ln>
            <a:noFill/>
          </a:ln>
        </p:spPr>
        <p:style>
          <a:lnRef idx="0"/>
          <a:fillRef idx="0"/>
          <a:effectRef idx="0"/>
          <a:fontRef idx="minor"/>
        </p:style>
      </p:sp>
      <p:sp>
        <p:nvSpPr>
          <p:cNvPr id="218" name="CustomShape 2"/>
          <p:cNvSpPr/>
          <p:nvPr/>
        </p:nvSpPr>
        <p:spPr>
          <a:xfrm>
            <a:off x="740520" y="271800"/>
            <a:ext cx="7521120" cy="1122480"/>
          </a:xfrm>
          <a:prstGeom prst="rect">
            <a:avLst/>
          </a:prstGeom>
          <a:solidFill>
            <a:srgbClr val="ffffff"/>
          </a:solidFill>
          <a:ln>
            <a:solidFill>
              <a:srgbClr val="ffffff"/>
            </a:solidFill>
          </a:ln>
        </p:spPr>
        <p:style>
          <a:lnRef idx="0"/>
          <a:fillRef idx="0"/>
          <a:effectRef idx="0"/>
          <a:fontRef idx="minor"/>
        </p:style>
        <p:txBody>
          <a:bodyPr wrap="none" lIns="95400" rIns="95400" tIns="47520" bIns="47520">
            <a:noAutofit/>
          </a:bodyPr>
          <a:p>
            <a:pPr>
              <a:lnSpc>
                <a:spcPct val="85000"/>
              </a:lnSpc>
            </a:pPr>
            <a:r>
              <a:rPr b="0" lang="en-US" sz="5080" spc="-24" strike="noStrike">
                <a:solidFill>
                  <a:srgbClr val="404040"/>
                </a:solidFill>
                <a:latin typeface="Calibri Light"/>
                <a:ea typeface="DejaVu Sans"/>
              </a:rPr>
              <a:t>Environment from an </a:t>
            </a:r>
            <a:br/>
            <a:r>
              <a:rPr b="0" lang="en-US" sz="5080" spc="-24" strike="noStrike">
                <a:solidFill>
                  <a:srgbClr val="404040"/>
                </a:solidFill>
                <a:latin typeface="Calibri Light"/>
                <a:ea typeface="DejaVu Sans"/>
              </a:rPr>
              <a:t>economic perspective</a:t>
            </a:r>
            <a:endParaRPr b="0" lang="en-US" sz="5080" spc="-1" strike="noStrike">
              <a:latin typeface="Arial"/>
            </a:endParaRPr>
          </a:p>
        </p:txBody>
      </p:sp>
      <p:sp>
        <p:nvSpPr>
          <p:cNvPr id="219" name="CustomShape 3"/>
          <p:cNvSpPr/>
          <p:nvPr/>
        </p:nvSpPr>
        <p:spPr>
          <a:xfrm>
            <a:off x="731520" y="1490400"/>
            <a:ext cx="8138160" cy="457488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What is economic behaviour?</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All economic behaviour is directed at the satisfaction of wants. Said in another way: it is directed at (individual) welfare.</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Welfare is influenced by more factors than only production (income).</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Welfare exists in personal experience and is not measured in cardinal units.</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There are more </a:t>
            </a:r>
            <a:r>
              <a:rPr b="0" i="1" lang="en-US" sz="2750" spc="-1" strike="noStrike">
                <a:solidFill>
                  <a:srgbClr val="404040"/>
                </a:solidFill>
                <a:latin typeface="Calibri"/>
                <a:ea typeface="DejaVu Sans"/>
              </a:rPr>
              <a:t>measurable</a:t>
            </a:r>
            <a:r>
              <a:rPr b="0" lang="en-US" sz="2750" spc="-1" strike="noStrike">
                <a:solidFill>
                  <a:srgbClr val="404040"/>
                </a:solidFill>
                <a:latin typeface="Calibri"/>
                <a:ea typeface="DejaVu Sans"/>
              </a:rPr>
              <a:t> factors that influence welfare (work, leisure, distribution of income, ….).</a:t>
            </a:r>
            <a:endParaRPr b="0" lang="en-US" sz="2750" spc="-1" strike="noStrike">
              <a:latin typeface="Arial"/>
            </a:endParaRPr>
          </a:p>
        </p:txBody>
      </p:sp>
      <p:grpSp>
        <p:nvGrpSpPr>
          <p:cNvPr id="220" name="Group 4"/>
          <p:cNvGrpSpPr/>
          <p:nvPr/>
        </p:nvGrpSpPr>
        <p:grpSpPr>
          <a:xfrm>
            <a:off x="0" y="6047640"/>
            <a:ext cx="9180000" cy="251640"/>
            <a:chOff x="0" y="6047640"/>
            <a:chExt cx="9180000" cy="251640"/>
          </a:xfrm>
        </p:grpSpPr>
        <p:sp>
          <p:nvSpPr>
            <p:cNvPr id="221" name="Line 5"/>
            <p:cNvSpPr/>
            <p:nvPr/>
          </p:nvSpPr>
          <p:spPr>
            <a:xfrm flipH="1" flipV="1">
              <a:off x="0" y="6281280"/>
              <a:ext cx="9180000" cy="18000"/>
            </a:xfrm>
            <a:prstGeom prst="line">
              <a:avLst/>
            </a:prstGeom>
            <a:ln w="406440">
              <a:solidFill>
                <a:srgbClr val="c55a11"/>
              </a:solidFill>
              <a:round/>
            </a:ln>
          </p:spPr>
          <p:style>
            <a:lnRef idx="0"/>
            <a:fillRef idx="0"/>
            <a:effectRef idx="0"/>
            <a:fontRef idx="minor"/>
          </p:style>
        </p:sp>
        <p:sp>
          <p:nvSpPr>
            <p:cNvPr id="222" name="Line 6"/>
            <p:cNvSpPr/>
            <p:nvPr/>
          </p:nvSpPr>
          <p:spPr>
            <a:xfrm flipH="1" flipV="1">
              <a:off x="0" y="6047640"/>
              <a:ext cx="9180000" cy="17640"/>
            </a:xfrm>
            <a:prstGeom prst="line">
              <a:avLst/>
            </a:prstGeom>
            <a:ln w="76320">
              <a:solidFill>
                <a:srgbClr val="ea9232"/>
              </a:solidFill>
              <a:round/>
            </a:ln>
          </p:spPr>
          <p:style>
            <a:lnRef idx="0"/>
            <a:fillRef idx="0"/>
            <a:effectRef idx="0"/>
            <a:fontRef idx="minor"/>
          </p:style>
        </p:sp>
      </p:grpSp>
      <p:sp>
        <p:nvSpPr>
          <p:cNvPr id="223" name="CustomShape 7"/>
          <p:cNvSpPr/>
          <p:nvPr/>
        </p:nvSpPr>
        <p:spPr>
          <a:xfrm>
            <a:off x="7114320" y="612936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20440314-D33C-40F9-B5F9-B1D7DDA70A2B}"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458640" y="438480"/>
            <a:ext cx="8261280" cy="1081800"/>
          </a:xfrm>
          <a:prstGeom prst="rect">
            <a:avLst/>
          </a:prstGeom>
          <a:noFill/>
          <a:ln>
            <a:noFill/>
          </a:ln>
        </p:spPr>
        <p:txBody>
          <a:bodyPr lIns="0" rIns="0" tIns="0" bIns="0" anchor="ctr">
            <a:spAutoFit/>
          </a:bodyPr>
          <a:p>
            <a:pPr algn="ctr"/>
            <a:r>
              <a:rPr b="0" lang="en-US" sz="4400" spc="-1" strike="noStrike">
                <a:solidFill>
                  <a:srgbClr val="404040"/>
                </a:solidFill>
                <a:latin typeface="Arial"/>
              </a:rPr>
              <a:t>Terminology (Babylon)</a:t>
            </a:r>
            <a:endParaRPr b="0" lang="en-US" sz="4400" spc="-1" strike="noStrike">
              <a:latin typeface="Arial"/>
            </a:endParaRPr>
          </a:p>
        </p:txBody>
      </p:sp>
      <p:pic>
        <p:nvPicPr>
          <p:cNvPr id="225" name="" descr=""/>
          <p:cNvPicPr/>
          <p:nvPr/>
        </p:nvPicPr>
        <p:blipFill>
          <a:blip r:embed="rId1"/>
          <a:stretch/>
        </p:blipFill>
        <p:spPr>
          <a:xfrm>
            <a:off x="164520" y="1977840"/>
            <a:ext cx="8849520" cy="37339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7452720" y="6103440"/>
            <a:ext cx="983520" cy="339840"/>
          </a:xfrm>
          <a:prstGeom prst="rect">
            <a:avLst/>
          </a:prstGeom>
          <a:noFill/>
          <a:ln>
            <a:noFill/>
          </a:ln>
        </p:spPr>
        <p:style>
          <a:lnRef idx="0"/>
          <a:fillRef idx="0"/>
          <a:effectRef idx="0"/>
          <a:fontRef idx="minor"/>
        </p:style>
      </p:sp>
      <p:sp>
        <p:nvSpPr>
          <p:cNvPr id="227" name="CustomShape 2"/>
          <p:cNvSpPr/>
          <p:nvPr/>
        </p:nvSpPr>
        <p:spPr>
          <a:xfrm>
            <a:off x="714960" y="557280"/>
            <a:ext cx="8005320" cy="757440"/>
          </a:xfrm>
          <a:prstGeom prst="rect">
            <a:avLst/>
          </a:prstGeom>
          <a:noFill/>
          <a:ln>
            <a:noFill/>
          </a:ln>
        </p:spPr>
        <p:style>
          <a:lnRef idx="0"/>
          <a:fillRef idx="0"/>
          <a:effectRef idx="0"/>
          <a:fontRef idx="minor"/>
        </p:style>
        <p:txBody>
          <a:bodyPr lIns="95400" rIns="95400" tIns="47520" bIns="47520" anchor="b">
            <a:noAutofit/>
          </a:bodyPr>
          <a:p>
            <a:pPr>
              <a:lnSpc>
                <a:spcPct val="85000"/>
              </a:lnSpc>
            </a:pPr>
            <a:r>
              <a:rPr b="0" lang="en-US" sz="5080" spc="-24" strike="noStrike">
                <a:solidFill>
                  <a:srgbClr val="404040"/>
                </a:solidFill>
                <a:latin typeface="Calibri Light"/>
                <a:ea typeface="DejaVu Sans"/>
              </a:rPr>
              <a:t>Environmental sustainability</a:t>
            </a:r>
            <a:endParaRPr b="0" lang="en-US" sz="5080" spc="-1" strike="noStrike">
              <a:latin typeface="Arial"/>
            </a:endParaRPr>
          </a:p>
        </p:txBody>
      </p:sp>
      <p:sp>
        <p:nvSpPr>
          <p:cNvPr id="228" name="CustomShape 3"/>
          <p:cNvSpPr/>
          <p:nvPr/>
        </p:nvSpPr>
        <p:spPr>
          <a:xfrm>
            <a:off x="382680" y="1730160"/>
            <a:ext cx="8029800" cy="4171680"/>
          </a:xfrm>
          <a:prstGeom prst="rect">
            <a:avLst/>
          </a:prstGeom>
          <a:noFill/>
          <a:ln>
            <a:noFill/>
          </a:ln>
        </p:spPr>
        <p:style>
          <a:lnRef idx="0"/>
          <a:fillRef idx="0"/>
          <a:effectRef idx="0"/>
          <a:fontRef idx="minor"/>
        </p:style>
        <p:txBody>
          <a:bodyPr lIns="0" rIns="0" tIns="47520" bIns="47520">
            <a:noAutofit/>
          </a:bodyPr>
          <a:p>
            <a:pPr>
              <a:lnSpc>
                <a:spcPct val="100000"/>
              </a:lnSpc>
            </a:pPr>
            <a:endParaRPr b="0" lang="en-US" sz="1800" spc="-1" strike="noStrike">
              <a:latin typeface="Arial"/>
            </a:endParaRPr>
          </a:p>
          <a:p>
            <a:pPr lvl="1" marL="405000" indent="-188280">
              <a:lnSpc>
                <a:spcPct val="90000"/>
              </a:lnSpc>
              <a:spcBef>
                <a:spcPts val="213"/>
              </a:spcBef>
              <a:spcAft>
                <a:spcPts val="422"/>
              </a:spcAft>
              <a:buClr>
                <a:srgbClr val="e48312"/>
              </a:buClr>
              <a:buFont typeface="Calibri"/>
              <a:buChar char="◦"/>
            </a:pPr>
            <a:r>
              <a:rPr b="1" lang="en-US" sz="2750" spc="-1" strike="noStrike">
                <a:solidFill>
                  <a:srgbClr val="404040"/>
                </a:solidFill>
                <a:latin typeface="Calibri"/>
                <a:ea typeface="DejaVu Sans"/>
              </a:rPr>
              <a:t>Use of the environment</a:t>
            </a:r>
            <a:r>
              <a:rPr b="0" lang="en-US" sz="2750" spc="-1" strike="noStrike">
                <a:solidFill>
                  <a:srgbClr val="404040"/>
                </a:solidFill>
                <a:latin typeface="Calibri"/>
                <a:ea typeface="DejaVu Sans"/>
              </a:rPr>
              <a:t>: use of natural resources, emission of waste materials</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1" lang="en-US" sz="2750" spc="-1" strike="noStrike">
                <a:solidFill>
                  <a:srgbClr val="404040"/>
                </a:solidFill>
                <a:latin typeface="Calibri"/>
                <a:ea typeface="DejaVu Sans"/>
              </a:rPr>
              <a:t>Environmentally sustainable use</a:t>
            </a:r>
            <a:r>
              <a:rPr b="0" lang="en-US" sz="2750" spc="-1" strike="noStrike">
                <a:solidFill>
                  <a:srgbClr val="404040"/>
                </a:solidFill>
                <a:latin typeface="Calibri"/>
                <a:ea typeface="DejaVu Sans"/>
              </a:rPr>
              <a:t>: maintaining the functions (</a:t>
            </a:r>
            <a:r>
              <a:rPr b="0" i="1" lang="en-US" sz="2750" spc="-1" strike="noStrike">
                <a:solidFill>
                  <a:srgbClr val="404040"/>
                </a:solidFill>
                <a:latin typeface="Calibri"/>
                <a:ea typeface="DejaVu Sans"/>
              </a:rPr>
              <a:t>possibilities </a:t>
            </a:r>
            <a:r>
              <a:rPr b="0" lang="en-US" sz="2750" spc="-1" strike="noStrike">
                <a:solidFill>
                  <a:srgbClr val="404040"/>
                </a:solidFill>
                <a:latin typeface="Calibri"/>
                <a:ea typeface="DejaVu Sans"/>
              </a:rPr>
              <a:t>for use) for future generations</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1" lang="en-US" sz="2750" spc="-1" strike="noStrike">
                <a:solidFill>
                  <a:srgbClr val="404040"/>
                </a:solidFill>
                <a:latin typeface="Calibri"/>
                <a:ea typeface="DejaVu Sans"/>
              </a:rPr>
              <a:t>eSNI</a:t>
            </a:r>
            <a:r>
              <a:rPr b="0" lang="en-US" sz="2750" spc="-1" strike="noStrike">
                <a:solidFill>
                  <a:srgbClr val="404040"/>
                </a:solidFill>
                <a:latin typeface="Calibri"/>
                <a:ea typeface="DejaVu Sans"/>
              </a:rPr>
              <a:t> = maximally feasible production under the condition of environmental sustainability </a:t>
            </a:r>
            <a:endParaRPr b="0" lang="en-US" sz="2750" spc="-1" strike="noStrike">
              <a:latin typeface="Arial"/>
            </a:endParaRPr>
          </a:p>
          <a:p>
            <a:pPr lvl="1" marL="405000" indent="-188280">
              <a:lnSpc>
                <a:spcPct val="90000"/>
              </a:lnSpc>
              <a:spcBef>
                <a:spcPts val="213"/>
              </a:spcBef>
              <a:spcAft>
                <a:spcPts val="422"/>
              </a:spcAft>
              <a:buClr>
                <a:srgbClr val="e48312"/>
              </a:buClr>
              <a:buFont typeface="Calibri"/>
              <a:buChar char="◦"/>
            </a:pPr>
            <a:r>
              <a:rPr b="0" lang="en-US" sz="2750" spc="-1" strike="noStrike">
                <a:solidFill>
                  <a:srgbClr val="404040"/>
                </a:solidFill>
                <a:latin typeface="Calibri"/>
                <a:ea typeface="DejaVu Sans"/>
              </a:rPr>
              <a:t>eSNI is an indicator for environmental sustainability and </a:t>
            </a:r>
            <a:r>
              <a:rPr b="0" i="1" lang="en-US" sz="2750" spc="-1" strike="noStrike">
                <a:solidFill>
                  <a:srgbClr val="404040"/>
                </a:solidFill>
                <a:latin typeface="Calibri"/>
                <a:ea typeface="DejaVu Sans"/>
              </a:rPr>
              <a:t>one </a:t>
            </a:r>
            <a:r>
              <a:rPr b="0" lang="en-US" sz="2750" spc="-1" strike="noStrike">
                <a:solidFill>
                  <a:srgbClr val="404040"/>
                </a:solidFill>
                <a:latin typeface="Calibri"/>
                <a:ea typeface="DejaVu Sans"/>
              </a:rPr>
              <a:t>of the factors that influence welfare (thus it is not an indicator for welfare)</a:t>
            </a:r>
            <a:endParaRPr b="0" lang="en-US" sz="2750" spc="-1" strike="noStrike">
              <a:latin typeface="Arial"/>
            </a:endParaRPr>
          </a:p>
        </p:txBody>
      </p:sp>
      <p:grpSp>
        <p:nvGrpSpPr>
          <p:cNvPr id="229" name="Group 4"/>
          <p:cNvGrpSpPr/>
          <p:nvPr/>
        </p:nvGrpSpPr>
        <p:grpSpPr>
          <a:xfrm>
            <a:off x="0" y="6047640"/>
            <a:ext cx="9180000" cy="251640"/>
            <a:chOff x="0" y="6047640"/>
            <a:chExt cx="9180000" cy="251640"/>
          </a:xfrm>
        </p:grpSpPr>
        <p:sp>
          <p:nvSpPr>
            <p:cNvPr id="230" name="Line 5"/>
            <p:cNvSpPr/>
            <p:nvPr/>
          </p:nvSpPr>
          <p:spPr>
            <a:xfrm flipH="1" flipV="1">
              <a:off x="0" y="6281280"/>
              <a:ext cx="9180000" cy="18000"/>
            </a:xfrm>
            <a:prstGeom prst="line">
              <a:avLst/>
            </a:prstGeom>
            <a:ln w="406440">
              <a:solidFill>
                <a:srgbClr val="b64034"/>
              </a:solidFill>
              <a:round/>
            </a:ln>
          </p:spPr>
          <p:style>
            <a:lnRef idx="0"/>
            <a:fillRef idx="0"/>
            <a:effectRef idx="0"/>
            <a:fontRef idx="minor"/>
          </p:style>
        </p:sp>
        <p:sp>
          <p:nvSpPr>
            <p:cNvPr id="231" name="Line 6"/>
            <p:cNvSpPr/>
            <p:nvPr/>
          </p:nvSpPr>
          <p:spPr>
            <a:xfrm flipH="1" flipV="1">
              <a:off x="0" y="6047640"/>
              <a:ext cx="9180000" cy="17640"/>
            </a:xfrm>
            <a:prstGeom prst="line">
              <a:avLst/>
            </a:prstGeom>
            <a:ln w="76320">
              <a:solidFill>
                <a:srgbClr val="2e75b6"/>
              </a:solidFill>
              <a:round/>
            </a:ln>
          </p:spPr>
          <p:style>
            <a:lnRef idx="0"/>
            <a:fillRef idx="0"/>
            <a:effectRef idx="0"/>
            <a:fontRef idx="minor"/>
          </p:style>
        </p:sp>
      </p:grpSp>
      <p:sp>
        <p:nvSpPr>
          <p:cNvPr id="232" name="CustomShape 7"/>
          <p:cNvSpPr/>
          <p:nvPr/>
        </p:nvSpPr>
        <p:spPr>
          <a:xfrm>
            <a:off x="7114320" y="6118200"/>
            <a:ext cx="2063880" cy="343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9FB00FFD-67A4-4637-9704-7E3C8C32BB51}" type="slidenum">
              <a:rPr b="1" lang="en-US" sz="1600" spc="-1" strike="noStrike">
                <a:solidFill>
                  <a:srgbClr val="ffffff"/>
                </a:solidFill>
                <a:latin typeface="Calibri"/>
                <a:ea typeface="DejaVu Sans"/>
              </a:rPr>
              <a:t>&lt;number&gt;</a:t>
            </a:fld>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99</TotalTime>
  <Application>LibreOffice/6.1.6.3$Windows_X86_64 LibreOffice_project/5896ab1714085361c45cf540f76f60673dd96a72</Application>
  <Company>ISSC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2019-07-12T17:03:10Z</dcterms:created>
  <dc:creator/>
  <dc:description/>
  <dc:language>en-US</dc:language>
  <cp:lastModifiedBy/>
  <dcterms:modified xsi:type="dcterms:W3CDTF">2019-07-18T19:47:07Z</dcterms:modified>
  <cp:revision>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ISSC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Aangepast</vt:lpwstr>
  </property>
  <property fmtid="{D5CDD505-2E9C-101B-9397-08002B2CF9AE}" pid="10" name="ScaleCrop">
    <vt:bool>0</vt:bool>
  </property>
  <property fmtid="{D5CDD505-2E9C-101B-9397-08002B2CF9AE}" pid="11" name="ShareDoc">
    <vt:bool>0</vt:bool>
  </property>
  <property fmtid="{D5CDD505-2E9C-101B-9397-08002B2CF9AE}" pid="12" name="Slides">
    <vt:i4>37</vt:i4>
  </property>
</Properties>
</file>