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_rels/notesSlide7.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26.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23.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media/image9.png" ContentType="image/png"/>
  <Override PartName="/ppt/media/image1.png" ContentType="image/png"/>
  <Override PartName="/ppt/media/image2.png" ContentType="image/png"/>
  <Override PartName="/ppt/media/image3.wmf" ContentType="image/x-wmf"/>
  <Override PartName="/ppt/media/image4.wmf" ContentType="image/x-wmf"/>
  <Override PartName="/ppt/media/image6.png" ContentType="image/png"/>
  <Override PartName="/ppt/media/image5.wmf" ContentType="image/x-wmf"/>
  <Override PartName="/ppt/media/image8.png" ContentType="image/png"/>
  <Override PartName="/ppt/media/image7.wmf" ContentType="image/x-wmf"/>
  <Override PartName="/ppt/media/image10.png" ContentType="image/png"/>
  <Override PartName="/ppt/media/image11.png" ContentType="image/png"/>
  <Override PartName="/ppt/media/image12.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Lst>
  <p:sldSz cx="8640762" cy="6480175"/>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
</Relationships>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sldImg"/>
          </p:nvPr>
        </p:nvSpPr>
        <p:spPr>
          <a:xfrm>
            <a:off x="533520" y="764280"/>
            <a:ext cx="6704640" cy="3771360"/>
          </a:xfrm>
          <a:prstGeom prst="rect">
            <a:avLst/>
          </a:prstGeom>
        </p:spPr>
        <p:txBody>
          <a:bodyPr lIns="0" rIns="0" tIns="0" bIns="0" anchor="ctr">
            <a:noAutofit/>
          </a:bodyPr>
          <a:p>
            <a:pPr algn="ctr"/>
            <a:r>
              <a:rPr b="0" lang="en-US" sz="4400" spc="-1" strike="noStrike">
                <a:latin typeface="Arial"/>
              </a:rPr>
              <a:t>Click to move the slide</a:t>
            </a:r>
            <a:endParaRPr b="0" lang="en-US" sz="4400" spc="-1" strike="noStrike">
              <a:latin typeface="Arial"/>
            </a:endParaRPr>
          </a:p>
        </p:txBody>
      </p:sp>
      <p:sp>
        <p:nvSpPr>
          <p:cNvPr id="173" name="PlaceHolder 2"/>
          <p:cNvSpPr>
            <a:spLocks noGrp="1"/>
          </p:cNvSpPr>
          <p:nvPr>
            <p:ph type="body"/>
          </p:nvPr>
        </p:nvSpPr>
        <p:spPr>
          <a:xfrm>
            <a:off x="777240" y="4777560"/>
            <a:ext cx="6217560" cy="4525920"/>
          </a:xfrm>
          <a:prstGeom prst="rect">
            <a:avLst/>
          </a:prstGeom>
        </p:spPr>
        <p:txBody>
          <a:bodyPr lIns="0" rIns="0" tIns="0" bIns="0">
            <a:noAutofit/>
          </a:bodyPr>
          <a:p>
            <a:r>
              <a:rPr b="0" lang="en-US" sz="2000" spc="-1" strike="noStrike">
                <a:latin typeface="Arial"/>
              </a:rPr>
              <a:t>Click to edit the notes format</a:t>
            </a:r>
            <a:endParaRPr b="0" lang="en-US" sz="2000" spc="-1" strike="noStrike">
              <a:latin typeface="Arial"/>
            </a:endParaRPr>
          </a:p>
        </p:txBody>
      </p:sp>
      <p:sp>
        <p:nvSpPr>
          <p:cNvPr id="174" name="PlaceHolder 3"/>
          <p:cNvSpPr>
            <a:spLocks noGrp="1"/>
          </p:cNvSpPr>
          <p:nvPr>
            <p:ph type="hdr"/>
          </p:nvPr>
        </p:nvSpPr>
        <p:spPr>
          <a:xfrm>
            <a:off x="0" y="0"/>
            <a:ext cx="3372840" cy="502560"/>
          </a:xfrm>
          <a:prstGeom prst="rect">
            <a:avLst/>
          </a:prstGeom>
        </p:spPr>
        <p:txBody>
          <a:bodyPr lIns="0" rIns="0" tIns="0" bIns="0">
            <a:noAutofit/>
          </a:bodyPr>
          <a:p>
            <a:r>
              <a:rPr b="0" lang="en-US" sz="1400" spc="-1" strike="noStrike">
                <a:latin typeface="Times New Roman"/>
              </a:rPr>
              <a:t> </a:t>
            </a:r>
            <a:endParaRPr b="0" lang="en-US" sz="1400" spc="-1" strike="noStrike">
              <a:latin typeface="Times New Roman"/>
            </a:endParaRPr>
          </a:p>
        </p:txBody>
      </p:sp>
      <p:sp>
        <p:nvSpPr>
          <p:cNvPr id="175" name="PlaceHolder 4"/>
          <p:cNvSpPr>
            <a:spLocks noGrp="1"/>
          </p:cNvSpPr>
          <p:nvPr>
            <p:ph type="dt"/>
          </p:nvPr>
        </p:nvSpPr>
        <p:spPr>
          <a:xfrm>
            <a:off x="4399200" y="0"/>
            <a:ext cx="3372840" cy="502560"/>
          </a:xfrm>
          <a:prstGeom prst="rect">
            <a:avLst/>
          </a:prstGeom>
        </p:spPr>
        <p:txBody>
          <a:bodyPr lIns="0" rIns="0" tIns="0" bIns="0">
            <a:noAutofit/>
          </a:bodyPr>
          <a:p>
            <a:pPr algn="r"/>
            <a:r>
              <a:rPr b="0" lang="en-US" sz="1400" spc="-1" strike="noStrike">
                <a:latin typeface="Times New Roman"/>
              </a:rPr>
              <a:t> </a:t>
            </a:r>
            <a:endParaRPr b="0" lang="en-US" sz="1400" spc="-1" strike="noStrike">
              <a:latin typeface="Times New Roman"/>
            </a:endParaRPr>
          </a:p>
        </p:txBody>
      </p:sp>
      <p:sp>
        <p:nvSpPr>
          <p:cNvPr id="176" name="PlaceHolder 5"/>
          <p:cNvSpPr>
            <a:spLocks noGrp="1"/>
          </p:cNvSpPr>
          <p:nvPr>
            <p:ph type="ftr"/>
          </p:nvPr>
        </p:nvSpPr>
        <p:spPr>
          <a:xfrm>
            <a:off x="0" y="9555480"/>
            <a:ext cx="3372840" cy="502560"/>
          </a:xfrm>
          <a:prstGeom prst="rect">
            <a:avLst/>
          </a:prstGeom>
        </p:spPr>
        <p:txBody>
          <a:bodyPr lIns="0" rIns="0" tIns="0" bIns="0" anchor="b">
            <a:noAutofit/>
          </a:bodyPr>
          <a:p>
            <a:r>
              <a:rPr b="0" lang="en-US" sz="1400" spc="-1" strike="noStrike">
                <a:latin typeface="Times New Roman"/>
              </a:rPr>
              <a:t> </a:t>
            </a:r>
            <a:endParaRPr b="0" lang="en-US" sz="1400" spc="-1" strike="noStrike">
              <a:latin typeface="Times New Roman"/>
            </a:endParaRPr>
          </a:p>
        </p:txBody>
      </p:sp>
      <p:sp>
        <p:nvSpPr>
          <p:cNvPr id="177" name="PlaceHolder 6"/>
          <p:cNvSpPr>
            <a:spLocks noGrp="1"/>
          </p:cNvSpPr>
          <p:nvPr>
            <p:ph type="sldNum"/>
          </p:nvPr>
        </p:nvSpPr>
        <p:spPr>
          <a:xfrm>
            <a:off x="4399200" y="9555480"/>
            <a:ext cx="3372840" cy="502560"/>
          </a:xfrm>
          <a:prstGeom prst="rect">
            <a:avLst/>
          </a:prstGeom>
        </p:spPr>
        <p:txBody>
          <a:bodyPr lIns="0" rIns="0" tIns="0" bIns="0" anchor="b">
            <a:noAutofit/>
          </a:bodyPr>
          <a:p>
            <a:pPr algn="r"/>
            <a:fld id="{BCFBC140-BB30-4068-865D-F6BD6FAB3E3D}" type="slidenum">
              <a:rPr b="0" lang="en-US" sz="1400" spc="-1" strike="noStrike">
                <a:latin typeface="Times New Roman"/>
              </a:rPr>
              <a:t>1</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2" name="CustomShape 1"/>
          <p:cNvSpPr/>
          <p:nvPr/>
        </p:nvSpPr>
        <p:spPr>
          <a:xfrm>
            <a:off x="3884760" y="8685360"/>
            <a:ext cx="2967840" cy="453240"/>
          </a:xfrm>
          <a:prstGeom prst="rect">
            <a:avLst/>
          </a:prstGeom>
          <a:noFill/>
          <a:ln>
            <a:noFill/>
          </a:ln>
        </p:spPr>
        <p:style>
          <a:lnRef idx="0"/>
          <a:fillRef idx="0"/>
          <a:effectRef idx="0"/>
          <a:fontRef idx="minor"/>
        </p:style>
      </p:sp>
      <p:sp>
        <p:nvSpPr>
          <p:cNvPr id="283" name="PlaceHolder 2"/>
          <p:cNvSpPr>
            <a:spLocks noGrp="1"/>
          </p:cNvSpPr>
          <p:nvPr>
            <p:ph type="sldImg"/>
          </p:nvPr>
        </p:nvSpPr>
        <p:spPr>
          <a:xfrm>
            <a:off x="1371600" y="764280"/>
            <a:ext cx="5028840" cy="3771360"/>
          </a:xfrm>
          <a:prstGeom prst="rect">
            <a:avLst/>
          </a:prstGeom>
        </p:spPr>
      </p:sp>
      <p:sp>
        <p:nvSpPr>
          <p:cNvPr id="284" name="PlaceHolder 3"/>
          <p:cNvSpPr>
            <a:spLocks noGrp="1"/>
          </p:cNvSpPr>
          <p:nvPr>
            <p:ph type="body"/>
          </p:nvPr>
        </p:nvSpPr>
        <p:spPr>
          <a:xfrm>
            <a:off x="685800" y="4400640"/>
            <a:ext cx="5482440" cy="3596400"/>
          </a:xfrm>
          <a:prstGeom prst="rect">
            <a:avLst/>
          </a:prstGeom>
        </p:spPr>
        <p:txBody>
          <a:bodyPr lIns="0" rIns="0" tIns="0" bIns="0">
            <a:noAutofit/>
          </a:bodyPr>
          <a:p>
            <a:pPr marL="216000" indent="-212760">
              <a:lnSpc>
                <a:spcPct val="100000"/>
              </a:lnSpc>
            </a:pPr>
            <a:r>
              <a:rPr b="0" lang="en-US" sz="2000" spc="-1" strike="noStrike">
                <a:latin typeface="Arial"/>
              </a:rPr>
              <a:t>Daarom moeten we het doen met wel meetbare factoren die beargumenteerbaar de welvaart beïnvloeden. Zoals werkloosheid, nationale en internationale inkomensverdeling, arbeidsomstandigheden en schaarse milieufuncties. </a:t>
            </a:r>
            <a:endParaRPr b="0" lang="en-US" sz="2000" spc="-1" strike="noStrike">
              <a:latin typeface="Arial"/>
            </a:endParaRPr>
          </a:p>
          <a:p>
            <a:pPr marL="216000" indent="-212760">
              <a:lnSpc>
                <a:spcPct val="100000"/>
              </a:lnSpc>
            </a:pPr>
            <a:r>
              <a:rPr b="0" lang="en-US" sz="2000" spc="-1" strike="noStrike">
                <a:latin typeface="Arial"/>
              </a:rPr>
              <a:t>Milieufuncties zijn de gebruiksmogelijkheden van de niet door de mens ge maakte fysieke omgeving: water, bodem,lucht, grondstoffen, planten en diersoorten en de life support systems die het leven op aarde mogelijk maken zoals de water- en de koolstof kringloop.</a:t>
            </a:r>
            <a:endParaRPr b="0" lang="en-US" sz="2000" spc="-1" strike="noStrike">
              <a:latin typeface="Arial"/>
            </a:endParaRPr>
          </a:p>
          <a:p>
            <a:pPr marL="216000" indent="-212760">
              <a:lnSpc>
                <a:spcPct val="100000"/>
              </a:lnSpc>
            </a:pPr>
            <a:r>
              <a:rPr b="0" lang="en-US" sz="2000" spc="-1" strike="noStrike">
                <a:latin typeface="Arial"/>
              </a:rPr>
              <a:t>Zodra het ene gebruik ten koste gaat van het  andere zijn milieufuncties per definitie schaarse dus economische goederen en wel de meest fundamentele waarover de mens beschikt omdat de productie en het menselijk leven ervan afhankelijk zijn. </a:t>
            </a:r>
            <a:endParaRPr b="0" lang="en-US" sz="2000" spc="-1" strike="noStrike">
              <a:latin typeface="Arial"/>
            </a:endParaRPr>
          </a:p>
          <a:p>
            <a:pPr marL="216000" indent="-212760">
              <a:lnSpc>
                <a:spcPct val="100000"/>
              </a:lnSpc>
            </a:pPr>
            <a:r>
              <a:rPr b="0" lang="en-US" sz="2000" spc="-1" strike="noStrike">
                <a:latin typeface="Arial"/>
              </a:rPr>
              <a:t>De meeste conflicten tussen milieufuncties komen neer op ….. </a:t>
            </a:r>
            <a:endParaRPr b="0" lang="en-US" sz="2000" spc="-1" strike="noStrike">
              <a:latin typeface="Arial"/>
            </a:endParaRPr>
          </a:p>
          <a:p>
            <a:pPr marL="216000" indent="-212760">
              <a:lnSpc>
                <a:spcPct val="100000"/>
              </a:lnSpc>
            </a:pPr>
            <a:endParaRPr b="0" lang="en-US" sz="2000" spc="-1" strike="noStrike">
              <a:latin typeface="Arial"/>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CustomShape 1"/>
          <p:cNvSpPr/>
          <p:nvPr/>
        </p:nvSpPr>
        <p:spPr>
          <a:xfrm>
            <a:off x="3884760" y="8685360"/>
            <a:ext cx="2967840" cy="453240"/>
          </a:xfrm>
          <a:prstGeom prst="rect">
            <a:avLst/>
          </a:prstGeom>
          <a:noFill/>
          <a:ln>
            <a:noFill/>
          </a:ln>
        </p:spPr>
        <p:style>
          <a:lnRef idx="0"/>
          <a:fillRef idx="0"/>
          <a:effectRef idx="0"/>
          <a:fontRef idx="minor"/>
        </p:style>
      </p:sp>
      <p:sp>
        <p:nvSpPr>
          <p:cNvPr id="286" name="PlaceHolder 2"/>
          <p:cNvSpPr>
            <a:spLocks noGrp="1"/>
          </p:cNvSpPr>
          <p:nvPr>
            <p:ph type="sldImg"/>
          </p:nvPr>
        </p:nvSpPr>
        <p:spPr>
          <a:xfrm>
            <a:off x="1371600" y="764280"/>
            <a:ext cx="5028840" cy="3771360"/>
          </a:xfrm>
          <a:prstGeom prst="rect">
            <a:avLst/>
          </a:prstGeom>
        </p:spPr>
      </p:sp>
      <p:sp>
        <p:nvSpPr>
          <p:cNvPr id="287" name="PlaceHolder 3"/>
          <p:cNvSpPr>
            <a:spLocks noGrp="1"/>
          </p:cNvSpPr>
          <p:nvPr>
            <p:ph type="body"/>
          </p:nvPr>
        </p:nvSpPr>
        <p:spPr>
          <a:xfrm>
            <a:off x="685800" y="4400640"/>
            <a:ext cx="5482440" cy="3596400"/>
          </a:xfrm>
          <a:prstGeom prst="rect">
            <a:avLst/>
          </a:prstGeom>
        </p:spPr>
        <p:txBody>
          <a:bodyPr lIns="0" rIns="0" tIns="0" bIns="0">
            <a:noAutofit/>
          </a:bodyPr>
          <a:p>
            <a:pPr marL="216000" indent="-212760">
              <a:lnSpc>
                <a:spcPct val="100000"/>
              </a:lnSpc>
            </a:pPr>
            <a:r>
              <a:rPr b="0" lang="en-US" sz="2000" spc="-1" strike="noStrike">
                <a:latin typeface="Arial"/>
              </a:rPr>
              <a:t>Daarom moeten we het doen met wel meetbare factoren die beargumenteerbaar de welvaart beïnvloeden. Zoals werkloosheid, nationale en internationale inkomensverdeling, arbeidsomstandigheden en schaarse milieufuncties. </a:t>
            </a:r>
            <a:endParaRPr b="0" lang="en-US" sz="2000" spc="-1" strike="noStrike">
              <a:latin typeface="Arial"/>
            </a:endParaRPr>
          </a:p>
          <a:p>
            <a:pPr marL="216000" indent="-212760">
              <a:lnSpc>
                <a:spcPct val="100000"/>
              </a:lnSpc>
            </a:pPr>
            <a:r>
              <a:rPr b="0" lang="en-US" sz="2000" spc="-1" strike="noStrike">
                <a:latin typeface="Arial"/>
              </a:rPr>
              <a:t>Milieufuncties zijn de gebruiksmogelijkheden van de niet door de mens ge maakte fysieke omgeving: water, bodem,lucht, grondstoffen, planten en diersoorten en de life support systems die het leven op aarde mogelijk maken zoals de water- en de koolstof kringloop.</a:t>
            </a:r>
            <a:endParaRPr b="0" lang="en-US" sz="2000" spc="-1" strike="noStrike">
              <a:latin typeface="Arial"/>
            </a:endParaRPr>
          </a:p>
          <a:p>
            <a:pPr marL="216000" indent="-212760">
              <a:lnSpc>
                <a:spcPct val="100000"/>
              </a:lnSpc>
            </a:pPr>
            <a:r>
              <a:rPr b="0" lang="en-US" sz="2000" spc="-1" strike="noStrike">
                <a:latin typeface="Arial"/>
              </a:rPr>
              <a:t>Zodra het ene gebruik ten koste gaat van het  andere zijn milieufuncties per definitie schaarse dus economische goederen en wel de meest fundamentele waarover de mens beschikt omdat de productie en het menselijk leven ervan afhankelijk zijn. </a:t>
            </a:r>
            <a:endParaRPr b="0" lang="en-US" sz="2000" spc="-1" strike="noStrike">
              <a:latin typeface="Arial"/>
            </a:endParaRPr>
          </a:p>
          <a:p>
            <a:pPr marL="216000" indent="-212760">
              <a:lnSpc>
                <a:spcPct val="100000"/>
              </a:lnSpc>
            </a:pPr>
            <a:r>
              <a:rPr b="0" lang="en-US" sz="2000" spc="-1" strike="noStrike">
                <a:latin typeface="Arial"/>
              </a:rPr>
              <a:t>De meeste conflicten tussen milieufuncties komen neer op ….. </a:t>
            </a:r>
            <a:endParaRPr b="0" lang="en-US" sz="2000" spc="-1" strike="noStrike">
              <a:latin typeface="Arial"/>
            </a:endParaRPr>
          </a:p>
          <a:p>
            <a:pPr marL="216000" indent="-212760">
              <a:lnSpc>
                <a:spcPct val="100000"/>
              </a:lnSpc>
            </a:pPr>
            <a:endParaRPr b="0" lang="en-US" sz="2000" spc="-1" strike="noStrike">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9" name="CustomShape 1"/>
          <p:cNvSpPr/>
          <p:nvPr/>
        </p:nvSpPr>
        <p:spPr>
          <a:xfrm>
            <a:off x="3884760" y="8685360"/>
            <a:ext cx="2967840" cy="453240"/>
          </a:xfrm>
          <a:prstGeom prst="rect">
            <a:avLst/>
          </a:prstGeom>
          <a:noFill/>
          <a:ln>
            <a:noFill/>
          </a:ln>
        </p:spPr>
        <p:style>
          <a:lnRef idx="0"/>
          <a:fillRef idx="0"/>
          <a:effectRef idx="0"/>
          <a:fontRef idx="minor"/>
        </p:style>
      </p:sp>
      <p:sp>
        <p:nvSpPr>
          <p:cNvPr id="280" name="PlaceHolder 2"/>
          <p:cNvSpPr>
            <a:spLocks noGrp="1"/>
          </p:cNvSpPr>
          <p:nvPr>
            <p:ph type="sldImg"/>
          </p:nvPr>
        </p:nvSpPr>
        <p:spPr>
          <a:xfrm>
            <a:off x="1371600" y="764280"/>
            <a:ext cx="5028840" cy="3771360"/>
          </a:xfrm>
          <a:prstGeom prst="rect">
            <a:avLst/>
          </a:prstGeom>
        </p:spPr>
      </p:sp>
      <p:sp>
        <p:nvSpPr>
          <p:cNvPr id="281" name="PlaceHolder 3"/>
          <p:cNvSpPr>
            <a:spLocks noGrp="1"/>
          </p:cNvSpPr>
          <p:nvPr>
            <p:ph type="body"/>
          </p:nvPr>
        </p:nvSpPr>
        <p:spPr>
          <a:xfrm>
            <a:off x="685800" y="4400640"/>
            <a:ext cx="5482440" cy="3596400"/>
          </a:xfrm>
          <a:prstGeom prst="rect">
            <a:avLst/>
          </a:prstGeom>
        </p:spPr>
        <p:txBody>
          <a:bodyPr lIns="0" rIns="0" tIns="0" bIns="0">
            <a:noAutofit/>
          </a:bodyPr>
          <a:p>
            <a:endParaRPr b="0" lang="en-US"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30" name="PlaceHolder 2"/>
          <p:cNvSpPr>
            <a:spLocks noGrp="1"/>
          </p:cNvSpPr>
          <p:nvPr>
            <p:ph type="body"/>
          </p:nvPr>
        </p:nvSpPr>
        <p:spPr>
          <a:xfrm>
            <a:off x="432000" y="1516320"/>
            <a:ext cx="7776000" cy="1792440"/>
          </a:xfrm>
          <a:prstGeom prst="rect">
            <a:avLst/>
          </a:prstGeom>
        </p:spPr>
        <p:txBody>
          <a:bodyPr lIns="0" rIns="0" tIns="0" bIns="0">
            <a:normAutofit/>
          </a:bodyPr>
          <a:p>
            <a:endParaRPr b="0" lang="en-US" sz="3200" spc="-1" strike="noStrike">
              <a:latin typeface="Arial"/>
            </a:endParaRPr>
          </a:p>
        </p:txBody>
      </p:sp>
      <p:sp>
        <p:nvSpPr>
          <p:cNvPr id="31" name="PlaceHolder 3"/>
          <p:cNvSpPr>
            <a:spLocks noGrp="1"/>
          </p:cNvSpPr>
          <p:nvPr>
            <p:ph type="body"/>
          </p:nvPr>
        </p:nvSpPr>
        <p:spPr>
          <a:xfrm>
            <a:off x="432000" y="3479400"/>
            <a:ext cx="77760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33" name="PlaceHolder 2"/>
          <p:cNvSpPr>
            <a:spLocks noGrp="1"/>
          </p:cNvSpPr>
          <p:nvPr>
            <p:ph type="body"/>
          </p:nvPr>
        </p:nvSpPr>
        <p:spPr>
          <a:xfrm>
            <a:off x="432000" y="1516320"/>
            <a:ext cx="3794400" cy="1792440"/>
          </a:xfrm>
          <a:prstGeom prst="rect">
            <a:avLst/>
          </a:prstGeom>
        </p:spPr>
        <p:txBody>
          <a:bodyPr lIns="0" rIns="0" tIns="0" bIns="0">
            <a:normAutofit/>
          </a:bodyPr>
          <a:p>
            <a:endParaRPr b="0" lang="en-US" sz="3200" spc="-1" strike="noStrike">
              <a:latin typeface="Arial"/>
            </a:endParaRPr>
          </a:p>
        </p:txBody>
      </p:sp>
      <p:sp>
        <p:nvSpPr>
          <p:cNvPr id="34" name="PlaceHolder 3"/>
          <p:cNvSpPr>
            <a:spLocks noGrp="1"/>
          </p:cNvSpPr>
          <p:nvPr>
            <p:ph type="body"/>
          </p:nvPr>
        </p:nvSpPr>
        <p:spPr>
          <a:xfrm>
            <a:off x="4416480" y="1516320"/>
            <a:ext cx="3794400" cy="1792440"/>
          </a:xfrm>
          <a:prstGeom prst="rect">
            <a:avLst/>
          </a:prstGeom>
        </p:spPr>
        <p:txBody>
          <a:bodyPr lIns="0" rIns="0" tIns="0" bIns="0">
            <a:normAutofit/>
          </a:bodyPr>
          <a:p>
            <a:endParaRPr b="0" lang="en-US" sz="3200" spc="-1" strike="noStrike">
              <a:latin typeface="Arial"/>
            </a:endParaRPr>
          </a:p>
        </p:txBody>
      </p:sp>
      <p:sp>
        <p:nvSpPr>
          <p:cNvPr id="35" name="PlaceHolder 4"/>
          <p:cNvSpPr>
            <a:spLocks noGrp="1"/>
          </p:cNvSpPr>
          <p:nvPr>
            <p:ph type="body"/>
          </p:nvPr>
        </p:nvSpPr>
        <p:spPr>
          <a:xfrm>
            <a:off x="432000" y="3479400"/>
            <a:ext cx="3794400" cy="1792440"/>
          </a:xfrm>
          <a:prstGeom prst="rect">
            <a:avLst/>
          </a:prstGeom>
        </p:spPr>
        <p:txBody>
          <a:bodyPr lIns="0" rIns="0" tIns="0" bIns="0">
            <a:normAutofit/>
          </a:bodyPr>
          <a:p>
            <a:endParaRPr b="0" lang="en-US" sz="3200" spc="-1" strike="noStrike">
              <a:latin typeface="Arial"/>
            </a:endParaRPr>
          </a:p>
        </p:txBody>
      </p:sp>
      <p:sp>
        <p:nvSpPr>
          <p:cNvPr id="36" name="PlaceHolder 5"/>
          <p:cNvSpPr>
            <a:spLocks noGrp="1"/>
          </p:cNvSpPr>
          <p:nvPr>
            <p:ph type="body"/>
          </p:nvPr>
        </p:nvSpPr>
        <p:spPr>
          <a:xfrm>
            <a:off x="4416480" y="3479400"/>
            <a:ext cx="37944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38" name="PlaceHolder 2"/>
          <p:cNvSpPr>
            <a:spLocks noGrp="1"/>
          </p:cNvSpPr>
          <p:nvPr>
            <p:ph type="body"/>
          </p:nvPr>
        </p:nvSpPr>
        <p:spPr>
          <a:xfrm>
            <a:off x="432000" y="1516320"/>
            <a:ext cx="2503800" cy="1792440"/>
          </a:xfrm>
          <a:prstGeom prst="rect">
            <a:avLst/>
          </a:prstGeom>
        </p:spPr>
        <p:txBody>
          <a:bodyPr lIns="0" rIns="0" tIns="0" bIns="0">
            <a:normAutofit/>
          </a:bodyPr>
          <a:p>
            <a:endParaRPr b="0" lang="en-US" sz="3200" spc="-1" strike="noStrike">
              <a:latin typeface="Arial"/>
            </a:endParaRPr>
          </a:p>
        </p:txBody>
      </p:sp>
      <p:sp>
        <p:nvSpPr>
          <p:cNvPr id="39" name="PlaceHolder 3"/>
          <p:cNvSpPr>
            <a:spLocks noGrp="1"/>
          </p:cNvSpPr>
          <p:nvPr>
            <p:ph type="body"/>
          </p:nvPr>
        </p:nvSpPr>
        <p:spPr>
          <a:xfrm>
            <a:off x="3061440" y="1516320"/>
            <a:ext cx="2503800" cy="1792440"/>
          </a:xfrm>
          <a:prstGeom prst="rect">
            <a:avLst/>
          </a:prstGeom>
        </p:spPr>
        <p:txBody>
          <a:bodyPr lIns="0" rIns="0" tIns="0" bIns="0">
            <a:normAutofit/>
          </a:bodyPr>
          <a:p>
            <a:endParaRPr b="0" lang="en-US" sz="3200" spc="-1" strike="noStrike">
              <a:latin typeface="Arial"/>
            </a:endParaRPr>
          </a:p>
        </p:txBody>
      </p:sp>
      <p:sp>
        <p:nvSpPr>
          <p:cNvPr id="40" name="PlaceHolder 4"/>
          <p:cNvSpPr>
            <a:spLocks noGrp="1"/>
          </p:cNvSpPr>
          <p:nvPr>
            <p:ph type="body"/>
          </p:nvPr>
        </p:nvSpPr>
        <p:spPr>
          <a:xfrm>
            <a:off x="5690880" y="1516320"/>
            <a:ext cx="2503800" cy="1792440"/>
          </a:xfrm>
          <a:prstGeom prst="rect">
            <a:avLst/>
          </a:prstGeom>
        </p:spPr>
        <p:txBody>
          <a:bodyPr lIns="0" rIns="0" tIns="0" bIns="0">
            <a:normAutofit/>
          </a:bodyPr>
          <a:p>
            <a:endParaRPr b="0" lang="en-US" sz="3200" spc="-1" strike="noStrike">
              <a:latin typeface="Arial"/>
            </a:endParaRPr>
          </a:p>
        </p:txBody>
      </p:sp>
      <p:sp>
        <p:nvSpPr>
          <p:cNvPr id="41" name="PlaceHolder 5"/>
          <p:cNvSpPr>
            <a:spLocks noGrp="1"/>
          </p:cNvSpPr>
          <p:nvPr>
            <p:ph type="body"/>
          </p:nvPr>
        </p:nvSpPr>
        <p:spPr>
          <a:xfrm>
            <a:off x="432000" y="3479400"/>
            <a:ext cx="2503800" cy="1792440"/>
          </a:xfrm>
          <a:prstGeom prst="rect">
            <a:avLst/>
          </a:prstGeom>
        </p:spPr>
        <p:txBody>
          <a:bodyPr lIns="0" rIns="0" tIns="0" bIns="0">
            <a:normAutofit/>
          </a:bodyPr>
          <a:p>
            <a:endParaRPr b="0" lang="en-US" sz="3200" spc="-1" strike="noStrike">
              <a:latin typeface="Arial"/>
            </a:endParaRPr>
          </a:p>
        </p:txBody>
      </p:sp>
      <p:sp>
        <p:nvSpPr>
          <p:cNvPr id="42" name="PlaceHolder 6"/>
          <p:cNvSpPr>
            <a:spLocks noGrp="1"/>
          </p:cNvSpPr>
          <p:nvPr>
            <p:ph type="body"/>
          </p:nvPr>
        </p:nvSpPr>
        <p:spPr>
          <a:xfrm>
            <a:off x="3061440" y="3479400"/>
            <a:ext cx="2503800" cy="1792440"/>
          </a:xfrm>
          <a:prstGeom prst="rect">
            <a:avLst/>
          </a:prstGeom>
        </p:spPr>
        <p:txBody>
          <a:bodyPr lIns="0" rIns="0" tIns="0" bIns="0">
            <a:normAutofit/>
          </a:bodyPr>
          <a:p>
            <a:endParaRPr b="0" lang="en-US" sz="3200" spc="-1" strike="noStrike">
              <a:latin typeface="Arial"/>
            </a:endParaRPr>
          </a:p>
        </p:txBody>
      </p:sp>
      <p:sp>
        <p:nvSpPr>
          <p:cNvPr id="43" name="PlaceHolder 7"/>
          <p:cNvSpPr>
            <a:spLocks noGrp="1"/>
          </p:cNvSpPr>
          <p:nvPr>
            <p:ph type="body"/>
          </p:nvPr>
        </p:nvSpPr>
        <p:spPr>
          <a:xfrm>
            <a:off x="5690880" y="3479400"/>
            <a:ext cx="25038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1"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52" name="PlaceHolder 2"/>
          <p:cNvSpPr>
            <a:spLocks noGrp="1"/>
          </p:cNvSpPr>
          <p:nvPr>
            <p:ph type="subTitle"/>
          </p:nvPr>
        </p:nvSpPr>
        <p:spPr>
          <a:xfrm>
            <a:off x="432000" y="1516320"/>
            <a:ext cx="7776000" cy="37580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54" name="PlaceHolder 2"/>
          <p:cNvSpPr>
            <a:spLocks noGrp="1"/>
          </p:cNvSpPr>
          <p:nvPr>
            <p:ph type="body"/>
          </p:nvPr>
        </p:nvSpPr>
        <p:spPr>
          <a:xfrm>
            <a:off x="432000" y="1516320"/>
            <a:ext cx="7776000" cy="3758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56" name="PlaceHolder 2"/>
          <p:cNvSpPr>
            <a:spLocks noGrp="1"/>
          </p:cNvSpPr>
          <p:nvPr>
            <p:ph type="body"/>
          </p:nvPr>
        </p:nvSpPr>
        <p:spPr>
          <a:xfrm>
            <a:off x="432000" y="1516320"/>
            <a:ext cx="3794400" cy="3758040"/>
          </a:xfrm>
          <a:prstGeom prst="rect">
            <a:avLst/>
          </a:prstGeom>
        </p:spPr>
        <p:txBody>
          <a:bodyPr lIns="0" rIns="0" tIns="0" bIns="0">
            <a:normAutofit/>
          </a:bodyPr>
          <a:p>
            <a:endParaRPr b="0" lang="en-US" sz="3200" spc="-1" strike="noStrike">
              <a:latin typeface="Arial"/>
            </a:endParaRPr>
          </a:p>
        </p:txBody>
      </p:sp>
      <p:sp>
        <p:nvSpPr>
          <p:cNvPr id="57" name="PlaceHolder 3"/>
          <p:cNvSpPr>
            <a:spLocks noGrp="1"/>
          </p:cNvSpPr>
          <p:nvPr>
            <p:ph type="body"/>
          </p:nvPr>
        </p:nvSpPr>
        <p:spPr>
          <a:xfrm>
            <a:off x="4416480" y="1516320"/>
            <a:ext cx="3794400" cy="3758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8"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9" name="PlaceHolder 1"/>
          <p:cNvSpPr>
            <a:spLocks noGrp="1"/>
          </p:cNvSpPr>
          <p:nvPr>
            <p:ph type="subTitle"/>
          </p:nvPr>
        </p:nvSpPr>
        <p:spPr>
          <a:xfrm>
            <a:off x="432000" y="258480"/>
            <a:ext cx="7776000" cy="50158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61" name="PlaceHolder 2"/>
          <p:cNvSpPr>
            <a:spLocks noGrp="1"/>
          </p:cNvSpPr>
          <p:nvPr>
            <p:ph type="body"/>
          </p:nvPr>
        </p:nvSpPr>
        <p:spPr>
          <a:xfrm>
            <a:off x="432000" y="1516320"/>
            <a:ext cx="3794400" cy="1792440"/>
          </a:xfrm>
          <a:prstGeom prst="rect">
            <a:avLst/>
          </a:prstGeom>
        </p:spPr>
        <p:txBody>
          <a:bodyPr lIns="0" rIns="0" tIns="0" bIns="0">
            <a:normAutofit/>
          </a:bodyPr>
          <a:p>
            <a:endParaRPr b="0" lang="en-US" sz="3200" spc="-1" strike="noStrike">
              <a:latin typeface="Arial"/>
            </a:endParaRPr>
          </a:p>
        </p:txBody>
      </p:sp>
      <p:sp>
        <p:nvSpPr>
          <p:cNvPr id="62" name="PlaceHolder 3"/>
          <p:cNvSpPr>
            <a:spLocks noGrp="1"/>
          </p:cNvSpPr>
          <p:nvPr>
            <p:ph type="body"/>
          </p:nvPr>
        </p:nvSpPr>
        <p:spPr>
          <a:xfrm>
            <a:off x="4416480" y="1516320"/>
            <a:ext cx="3794400" cy="3758040"/>
          </a:xfrm>
          <a:prstGeom prst="rect">
            <a:avLst/>
          </a:prstGeom>
        </p:spPr>
        <p:txBody>
          <a:bodyPr lIns="0" rIns="0" tIns="0" bIns="0">
            <a:normAutofit/>
          </a:bodyPr>
          <a:p>
            <a:endParaRPr b="0" lang="en-US" sz="3200" spc="-1" strike="noStrike">
              <a:latin typeface="Arial"/>
            </a:endParaRPr>
          </a:p>
        </p:txBody>
      </p:sp>
      <p:sp>
        <p:nvSpPr>
          <p:cNvPr id="63" name="PlaceHolder 4"/>
          <p:cNvSpPr>
            <a:spLocks noGrp="1"/>
          </p:cNvSpPr>
          <p:nvPr>
            <p:ph type="body"/>
          </p:nvPr>
        </p:nvSpPr>
        <p:spPr>
          <a:xfrm>
            <a:off x="432000" y="3479400"/>
            <a:ext cx="37944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9" name="PlaceHolder 2"/>
          <p:cNvSpPr>
            <a:spLocks noGrp="1"/>
          </p:cNvSpPr>
          <p:nvPr>
            <p:ph type="subTitle"/>
          </p:nvPr>
        </p:nvSpPr>
        <p:spPr>
          <a:xfrm>
            <a:off x="432000" y="1516320"/>
            <a:ext cx="7776000" cy="37580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65" name="PlaceHolder 2"/>
          <p:cNvSpPr>
            <a:spLocks noGrp="1"/>
          </p:cNvSpPr>
          <p:nvPr>
            <p:ph type="body"/>
          </p:nvPr>
        </p:nvSpPr>
        <p:spPr>
          <a:xfrm>
            <a:off x="432000" y="1516320"/>
            <a:ext cx="3794400" cy="3758040"/>
          </a:xfrm>
          <a:prstGeom prst="rect">
            <a:avLst/>
          </a:prstGeom>
        </p:spPr>
        <p:txBody>
          <a:bodyPr lIns="0" rIns="0" tIns="0" bIns="0">
            <a:normAutofit/>
          </a:bodyPr>
          <a:p>
            <a:endParaRPr b="0" lang="en-US" sz="3200" spc="-1" strike="noStrike">
              <a:latin typeface="Arial"/>
            </a:endParaRPr>
          </a:p>
        </p:txBody>
      </p:sp>
      <p:sp>
        <p:nvSpPr>
          <p:cNvPr id="66" name="PlaceHolder 3"/>
          <p:cNvSpPr>
            <a:spLocks noGrp="1"/>
          </p:cNvSpPr>
          <p:nvPr>
            <p:ph type="body"/>
          </p:nvPr>
        </p:nvSpPr>
        <p:spPr>
          <a:xfrm>
            <a:off x="4416480" y="1516320"/>
            <a:ext cx="3794400" cy="1792440"/>
          </a:xfrm>
          <a:prstGeom prst="rect">
            <a:avLst/>
          </a:prstGeom>
        </p:spPr>
        <p:txBody>
          <a:bodyPr lIns="0" rIns="0" tIns="0" bIns="0">
            <a:normAutofit/>
          </a:bodyPr>
          <a:p>
            <a:endParaRPr b="0" lang="en-US" sz="3200" spc="-1" strike="noStrike">
              <a:latin typeface="Arial"/>
            </a:endParaRPr>
          </a:p>
        </p:txBody>
      </p:sp>
      <p:sp>
        <p:nvSpPr>
          <p:cNvPr id="67" name="PlaceHolder 4"/>
          <p:cNvSpPr>
            <a:spLocks noGrp="1"/>
          </p:cNvSpPr>
          <p:nvPr>
            <p:ph type="body"/>
          </p:nvPr>
        </p:nvSpPr>
        <p:spPr>
          <a:xfrm>
            <a:off x="4416480" y="3479400"/>
            <a:ext cx="37944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69" name="PlaceHolder 2"/>
          <p:cNvSpPr>
            <a:spLocks noGrp="1"/>
          </p:cNvSpPr>
          <p:nvPr>
            <p:ph type="body"/>
          </p:nvPr>
        </p:nvSpPr>
        <p:spPr>
          <a:xfrm>
            <a:off x="432000" y="1516320"/>
            <a:ext cx="3794400" cy="1792440"/>
          </a:xfrm>
          <a:prstGeom prst="rect">
            <a:avLst/>
          </a:prstGeom>
        </p:spPr>
        <p:txBody>
          <a:bodyPr lIns="0" rIns="0" tIns="0" bIns="0">
            <a:normAutofit/>
          </a:bodyPr>
          <a:p>
            <a:endParaRPr b="0" lang="en-US" sz="3200" spc="-1" strike="noStrike">
              <a:latin typeface="Arial"/>
            </a:endParaRPr>
          </a:p>
        </p:txBody>
      </p:sp>
      <p:sp>
        <p:nvSpPr>
          <p:cNvPr id="70" name="PlaceHolder 3"/>
          <p:cNvSpPr>
            <a:spLocks noGrp="1"/>
          </p:cNvSpPr>
          <p:nvPr>
            <p:ph type="body"/>
          </p:nvPr>
        </p:nvSpPr>
        <p:spPr>
          <a:xfrm>
            <a:off x="4416480" y="1516320"/>
            <a:ext cx="3794400" cy="1792440"/>
          </a:xfrm>
          <a:prstGeom prst="rect">
            <a:avLst/>
          </a:prstGeom>
        </p:spPr>
        <p:txBody>
          <a:bodyPr lIns="0" rIns="0" tIns="0" bIns="0">
            <a:normAutofit/>
          </a:bodyPr>
          <a:p>
            <a:endParaRPr b="0" lang="en-US" sz="3200" spc="-1" strike="noStrike">
              <a:latin typeface="Arial"/>
            </a:endParaRPr>
          </a:p>
        </p:txBody>
      </p:sp>
      <p:sp>
        <p:nvSpPr>
          <p:cNvPr id="71" name="PlaceHolder 4"/>
          <p:cNvSpPr>
            <a:spLocks noGrp="1"/>
          </p:cNvSpPr>
          <p:nvPr>
            <p:ph type="body"/>
          </p:nvPr>
        </p:nvSpPr>
        <p:spPr>
          <a:xfrm>
            <a:off x="432000" y="3479400"/>
            <a:ext cx="77760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73" name="PlaceHolder 2"/>
          <p:cNvSpPr>
            <a:spLocks noGrp="1"/>
          </p:cNvSpPr>
          <p:nvPr>
            <p:ph type="body"/>
          </p:nvPr>
        </p:nvSpPr>
        <p:spPr>
          <a:xfrm>
            <a:off x="432000" y="1516320"/>
            <a:ext cx="7776000" cy="1792440"/>
          </a:xfrm>
          <a:prstGeom prst="rect">
            <a:avLst/>
          </a:prstGeom>
        </p:spPr>
        <p:txBody>
          <a:bodyPr lIns="0" rIns="0" tIns="0" bIns="0">
            <a:normAutofit/>
          </a:bodyPr>
          <a:p>
            <a:endParaRPr b="0" lang="en-US" sz="3200" spc="-1" strike="noStrike">
              <a:latin typeface="Arial"/>
            </a:endParaRPr>
          </a:p>
        </p:txBody>
      </p:sp>
      <p:sp>
        <p:nvSpPr>
          <p:cNvPr id="74" name="PlaceHolder 3"/>
          <p:cNvSpPr>
            <a:spLocks noGrp="1"/>
          </p:cNvSpPr>
          <p:nvPr>
            <p:ph type="body"/>
          </p:nvPr>
        </p:nvSpPr>
        <p:spPr>
          <a:xfrm>
            <a:off x="432000" y="3479400"/>
            <a:ext cx="77760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76" name="PlaceHolder 2"/>
          <p:cNvSpPr>
            <a:spLocks noGrp="1"/>
          </p:cNvSpPr>
          <p:nvPr>
            <p:ph type="body"/>
          </p:nvPr>
        </p:nvSpPr>
        <p:spPr>
          <a:xfrm>
            <a:off x="432000" y="1516320"/>
            <a:ext cx="3794400" cy="1792440"/>
          </a:xfrm>
          <a:prstGeom prst="rect">
            <a:avLst/>
          </a:prstGeom>
        </p:spPr>
        <p:txBody>
          <a:bodyPr lIns="0" rIns="0" tIns="0" bIns="0">
            <a:normAutofit/>
          </a:bodyPr>
          <a:p>
            <a:endParaRPr b="0" lang="en-US" sz="3200" spc="-1" strike="noStrike">
              <a:latin typeface="Arial"/>
            </a:endParaRPr>
          </a:p>
        </p:txBody>
      </p:sp>
      <p:sp>
        <p:nvSpPr>
          <p:cNvPr id="77" name="PlaceHolder 3"/>
          <p:cNvSpPr>
            <a:spLocks noGrp="1"/>
          </p:cNvSpPr>
          <p:nvPr>
            <p:ph type="body"/>
          </p:nvPr>
        </p:nvSpPr>
        <p:spPr>
          <a:xfrm>
            <a:off x="4416480" y="1516320"/>
            <a:ext cx="3794400" cy="1792440"/>
          </a:xfrm>
          <a:prstGeom prst="rect">
            <a:avLst/>
          </a:prstGeom>
        </p:spPr>
        <p:txBody>
          <a:bodyPr lIns="0" rIns="0" tIns="0" bIns="0">
            <a:normAutofit/>
          </a:bodyPr>
          <a:p>
            <a:endParaRPr b="0" lang="en-US" sz="3200" spc="-1" strike="noStrike">
              <a:latin typeface="Arial"/>
            </a:endParaRPr>
          </a:p>
        </p:txBody>
      </p:sp>
      <p:sp>
        <p:nvSpPr>
          <p:cNvPr id="78" name="PlaceHolder 4"/>
          <p:cNvSpPr>
            <a:spLocks noGrp="1"/>
          </p:cNvSpPr>
          <p:nvPr>
            <p:ph type="body"/>
          </p:nvPr>
        </p:nvSpPr>
        <p:spPr>
          <a:xfrm>
            <a:off x="432000" y="3479400"/>
            <a:ext cx="3794400" cy="1792440"/>
          </a:xfrm>
          <a:prstGeom prst="rect">
            <a:avLst/>
          </a:prstGeom>
        </p:spPr>
        <p:txBody>
          <a:bodyPr lIns="0" rIns="0" tIns="0" bIns="0">
            <a:normAutofit/>
          </a:bodyPr>
          <a:p>
            <a:endParaRPr b="0" lang="en-US" sz="3200" spc="-1" strike="noStrike">
              <a:latin typeface="Arial"/>
            </a:endParaRPr>
          </a:p>
        </p:txBody>
      </p:sp>
      <p:sp>
        <p:nvSpPr>
          <p:cNvPr id="79" name="PlaceHolder 5"/>
          <p:cNvSpPr>
            <a:spLocks noGrp="1"/>
          </p:cNvSpPr>
          <p:nvPr>
            <p:ph type="body"/>
          </p:nvPr>
        </p:nvSpPr>
        <p:spPr>
          <a:xfrm>
            <a:off x="4416480" y="3479400"/>
            <a:ext cx="37944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81" name="PlaceHolder 2"/>
          <p:cNvSpPr>
            <a:spLocks noGrp="1"/>
          </p:cNvSpPr>
          <p:nvPr>
            <p:ph type="body"/>
          </p:nvPr>
        </p:nvSpPr>
        <p:spPr>
          <a:xfrm>
            <a:off x="432000" y="1516320"/>
            <a:ext cx="2503800" cy="1792440"/>
          </a:xfrm>
          <a:prstGeom prst="rect">
            <a:avLst/>
          </a:prstGeom>
        </p:spPr>
        <p:txBody>
          <a:bodyPr lIns="0" rIns="0" tIns="0" bIns="0">
            <a:normAutofit/>
          </a:bodyPr>
          <a:p>
            <a:endParaRPr b="0" lang="en-US" sz="3200" spc="-1" strike="noStrike">
              <a:latin typeface="Arial"/>
            </a:endParaRPr>
          </a:p>
        </p:txBody>
      </p:sp>
      <p:sp>
        <p:nvSpPr>
          <p:cNvPr id="82" name="PlaceHolder 3"/>
          <p:cNvSpPr>
            <a:spLocks noGrp="1"/>
          </p:cNvSpPr>
          <p:nvPr>
            <p:ph type="body"/>
          </p:nvPr>
        </p:nvSpPr>
        <p:spPr>
          <a:xfrm>
            <a:off x="3061440" y="1516320"/>
            <a:ext cx="2503800" cy="1792440"/>
          </a:xfrm>
          <a:prstGeom prst="rect">
            <a:avLst/>
          </a:prstGeom>
        </p:spPr>
        <p:txBody>
          <a:bodyPr lIns="0" rIns="0" tIns="0" bIns="0">
            <a:normAutofit/>
          </a:bodyPr>
          <a:p>
            <a:endParaRPr b="0" lang="en-US" sz="3200" spc="-1" strike="noStrike">
              <a:latin typeface="Arial"/>
            </a:endParaRPr>
          </a:p>
        </p:txBody>
      </p:sp>
      <p:sp>
        <p:nvSpPr>
          <p:cNvPr id="83" name="PlaceHolder 4"/>
          <p:cNvSpPr>
            <a:spLocks noGrp="1"/>
          </p:cNvSpPr>
          <p:nvPr>
            <p:ph type="body"/>
          </p:nvPr>
        </p:nvSpPr>
        <p:spPr>
          <a:xfrm>
            <a:off x="5690880" y="1516320"/>
            <a:ext cx="2503800" cy="1792440"/>
          </a:xfrm>
          <a:prstGeom prst="rect">
            <a:avLst/>
          </a:prstGeom>
        </p:spPr>
        <p:txBody>
          <a:bodyPr lIns="0" rIns="0" tIns="0" bIns="0">
            <a:normAutofit/>
          </a:bodyPr>
          <a:p>
            <a:endParaRPr b="0" lang="en-US" sz="3200" spc="-1" strike="noStrike">
              <a:latin typeface="Arial"/>
            </a:endParaRPr>
          </a:p>
        </p:txBody>
      </p:sp>
      <p:sp>
        <p:nvSpPr>
          <p:cNvPr id="84" name="PlaceHolder 5"/>
          <p:cNvSpPr>
            <a:spLocks noGrp="1"/>
          </p:cNvSpPr>
          <p:nvPr>
            <p:ph type="body"/>
          </p:nvPr>
        </p:nvSpPr>
        <p:spPr>
          <a:xfrm>
            <a:off x="432000" y="3479400"/>
            <a:ext cx="2503800" cy="1792440"/>
          </a:xfrm>
          <a:prstGeom prst="rect">
            <a:avLst/>
          </a:prstGeom>
        </p:spPr>
        <p:txBody>
          <a:bodyPr lIns="0" rIns="0" tIns="0" bIns="0">
            <a:normAutofit/>
          </a:bodyPr>
          <a:p>
            <a:endParaRPr b="0" lang="en-US" sz="3200" spc="-1" strike="noStrike">
              <a:latin typeface="Arial"/>
            </a:endParaRPr>
          </a:p>
        </p:txBody>
      </p:sp>
      <p:sp>
        <p:nvSpPr>
          <p:cNvPr id="85" name="PlaceHolder 6"/>
          <p:cNvSpPr>
            <a:spLocks noGrp="1"/>
          </p:cNvSpPr>
          <p:nvPr>
            <p:ph type="body"/>
          </p:nvPr>
        </p:nvSpPr>
        <p:spPr>
          <a:xfrm>
            <a:off x="3061440" y="3479400"/>
            <a:ext cx="2503800" cy="1792440"/>
          </a:xfrm>
          <a:prstGeom prst="rect">
            <a:avLst/>
          </a:prstGeom>
        </p:spPr>
        <p:txBody>
          <a:bodyPr lIns="0" rIns="0" tIns="0" bIns="0">
            <a:normAutofit/>
          </a:bodyPr>
          <a:p>
            <a:endParaRPr b="0" lang="en-US" sz="3200" spc="-1" strike="noStrike">
              <a:latin typeface="Arial"/>
            </a:endParaRPr>
          </a:p>
        </p:txBody>
      </p:sp>
      <p:sp>
        <p:nvSpPr>
          <p:cNvPr id="86" name="PlaceHolder 7"/>
          <p:cNvSpPr>
            <a:spLocks noGrp="1"/>
          </p:cNvSpPr>
          <p:nvPr>
            <p:ph type="body"/>
          </p:nvPr>
        </p:nvSpPr>
        <p:spPr>
          <a:xfrm>
            <a:off x="5690880" y="3479400"/>
            <a:ext cx="25038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4"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95" name="PlaceHolder 2"/>
          <p:cNvSpPr>
            <a:spLocks noGrp="1"/>
          </p:cNvSpPr>
          <p:nvPr>
            <p:ph type="subTitle"/>
          </p:nvPr>
        </p:nvSpPr>
        <p:spPr>
          <a:xfrm>
            <a:off x="432000" y="1516320"/>
            <a:ext cx="7776000" cy="37580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97" name="PlaceHolder 2"/>
          <p:cNvSpPr>
            <a:spLocks noGrp="1"/>
          </p:cNvSpPr>
          <p:nvPr>
            <p:ph type="body"/>
          </p:nvPr>
        </p:nvSpPr>
        <p:spPr>
          <a:xfrm>
            <a:off x="432000" y="1516320"/>
            <a:ext cx="7776000" cy="3758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99" name="PlaceHolder 2"/>
          <p:cNvSpPr>
            <a:spLocks noGrp="1"/>
          </p:cNvSpPr>
          <p:nvPr>
            <p:ph type="body"/>
          </p:nvPr>
        </p:nvSpPr>
        <p:spPr>
          <a:xfrm>
            <a:off x="432000" y="1516320"/>
            <a:ext cx="3794400" cy="3758040"/>
          </a:xfrm>
          <a:prstGeom prst="rect">
            <a:avLst/>
          </a:prstGeom>
        </p:spPr>
        <p:txBody>
          <a:bodyPr lIns="0" rIns="0" tIns="0" bIns="0">
            <a:normAutofit/>
          </a:bodyPr>
          <a:p>
            <a:endParaRPr b="0" lang="en-US" sz="3200" spc="-1" strike="noStrike">
              <a:latin typeface="Arial"/>
            </a:endParaRPr>
          </a:p>
        </p:txBody>
      </p:sp>
      <p:sp>
        <p:nvSpPr>
          <p:cNvPr id="100" name="PlaceHolder 3"/>
          <p:cNvSpPr>
            <a:spLocks noGrp="1"/>
          </p:cNvSpPr>
          <p:nvPr>
            <p:ph type="body"/>
          </p:nvPr>
        </p:nvSpPr>
        <p:spPr>
          <a:xfrm>
            <a:off x="4416480" y="1516320"/>
            <a:ext cx="3794400" cy="3758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1"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11" name="PlaceHolder 2"/>
          <p:cNvSpPr>
            <a:spLocks noGrp="1"/>
          </p:cNvSpPr>
          <p:nvPr>
            <p:ph type="body"/>
          </p:nvPr>
        </p:nvSpPr>
        <p:spPr>
          <a:xfrm>
            <a:off x="432000" y="1516320"/>
            <a:ext cx="7776000" cy="3758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2" name="PlaceHolder 1"/>
          <p:cNvSpPr>
            <a:spLocks noGrp="1"/>
          </p:cNvSpPr>
          <p:nvPr>
            <p:ph type="subTitle"/>
          </p:nvPr>
        </p:nvSpPr>
        <p:spPr>
          <a:xfrm>
            <a:off x="432000" y="258480"/>
            <a:ext cx="7776000" cy="50158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104" name="PlaceHolder 2"/>
          <p:cNvSpPr>
            <a:spLocks noGrp="1"/>
          </p:cNvSpPr>
          <p:nvPr>
            <p:ph type="body"/>
          </p:nvPr>
        </p:nvSpPr>
        <p:spPr>
          <a:xfrm>
            <a:off x="432000" y="1516320"/>
            <a:ext cx="3794400" cy="1792440"/>
          </a:xfrm>
          <a:prstGeom prst="rect">
            <a:avLst/>
          </a:prstGeom>
        </p:spPr>
        <p:txBody>
          <a:bodyPr lIns="0" rIns="0" tIns="0" bIns="0">
            <a:normAutofit/>
          </a:bodyPr>
          <a:p>
            <a:endParaRPr b="0" lang="en-US" sz="3200" spc="-1" strike="noStrike">
              <a:latin typeface="Arial"/>
            </a:endParaRPr>
          </a:p>
        </p:txBody>
      </p:sp>
      <p:sp>
        <p:nvSpPr>
          <p:cNvPr id="105" name="PlaceHolder 3"/>
          <p:cNvSpPr>
            <a:spLocks noGrp="1"/>
          </p:cNvSpPr>
          <p:nvPr>
            <p:ph type="body"/>
          </p:nvPr>
        </p:nvSpPr>
        <p:spPr>
          <a:xfrm>
            <a:off x="4416480" y="1516320"/>
            <a:ext cx="3794400" cy="3758040"/>
          </a:xfrm>
          <a:prstGeom prst="rect">
            <a:avLst/>
          </a:prstGeom>
        </p:spPr>
        <p:txBody>
          <a:bodyPr lIns="0" rIns="0" tIns="0" bIns="0">
            <a:normAutofit/>
          </a:bodyPr>
          <a:p>
            <a:endParaRPr b="0" lang="en-US" sz="3200" spc="-1" strike="noStrike">
              <a:latin typeface="Arial"/>
            </a:endParaRPr>
          </a:p>
        </p:txBody>
      </p:sp>
      <p:sp>
        <p:nvSpPr>
          <p:cNvPr id="106" name="PlaceHolder 4"/>
          <p:cNvSpPr>
            <a:spLocks noGrp="1"/>
          </p:cNvSpPr>
          <p:nvPr>
            <p:ph type="body"/>
          </p:nvPr>
        </p:nvSpPr>
        <p:spPr>
          <a:xfrm>
            <a:off x="432000" y="3479400"/>
            <a:ext cx="37944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108" name="PlaceHolder 2"/>
          <p:cNvSpPr>
            <a:spLocks noGrp="1"/>
          </p:cNvSpPr>
          <p:nvPr>
            <p:ph type="body"/>
          </p:nvPr>
        </p:nvSpPr>
        <p:spPr>
          <a:xfrm>
            <a:off x="432000" y="1516320"/>
            <a:ext cx="3794400" cy="3758040"/>
          </a:xfrm>
          <a:prstGeom prst="rect">
            <a:avLst/>
          </a:prstGeom>
        </p:spPr>
        <p:txBody>
          <a:bodyPr lIns="0" rIns="0" tIns="0" bIns="0">
            <a:normAutofit/>
          </a:bodyPr>
          <a:p>
            <a:endParaRPr b="0" lang="en-US" sz="3200" spc="-1" strike="noStrike">
              <a:latin typeface="Arial"/>
            </a:endParaRPr>
          </a:p>
        </p:txBody>
      </p:sp>
      <p:sp>
        <p:nvSpPr>
          <p:cNvPr id="109" name="PlaceHolder 3"/>
          <p:cNvSpPr>
            <a:spLocks noGrp="1"/>
          </p:cNvSpPr>
          <p:nvPr>
            <p:ph type="body"/>
          </p:nvPr>
        </p:nvSpPr>
        <p:spPr>
          <a:xfrm>
            <a:off x="4416480" y="1516320"/>
            <a:ext cx="3794400" cy="1792440"/>
          </a:xfrm>
          <a:prstGeom prst="rect">
            <a:avLst/>
          </a:prstGeom>
        </p:spPr>
        <p:txBody>
          <a:bodyPr lIns="0" rIns="0" tIns="0" bIns="0">
            <a:normAutofit/>
          </a:bodyPr>
          <a:p>
            <a:endParaRPr b="0" lang="en-US" sz="3200" spc="-1" strike="noStrike">
              <a:latin typeface="Arial"/>
            </a:endParaRPr>
          </a:p>
        </p:txBody>
      </p:sp>
      <p:sp>
        <p:nvSpPr>
          <p:cNvPr id="110" name="PlaceHolder 4"/>
          <p:cNvSpPr>
            <a:spLocks noGrp="1"/>
          </p:cNvSpPr>
          <p:nvPr>
            <p:ph type="body"/>
          </p:nvPr>
        </p:nvSpPr>
        <p:spPr>
          <a:xfrm>
            <a:off x="4416480" y="3479400"/>
            <a:ext cx="37944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112" name="PlaceHolder 2"/>
          <p:cNvSpPr>
            <a:spLocks noGrp="1"/>
          </p:cNvSpPr>
          <p:nvPr>
            <p:ph type="body"/>
          </p:nvPr>
        </p:nvSpPr>
        <p:spPr>
          <a:xfrm>
            <a:off x="432000" y="1516320"/>
            <a:ext cx="3794400" cy="1792440"/>
          </a:xfrm>
          <a:prstGeom prst="rect">
            <a:avLst/>
          </a:prstGeom>
        </p:spPr>
        <p:txBody>
          <a:bodyPr lIns="0" rIns="0" tIns="0" bIns="0">
            <a:normAutofit/>
          </a:bodyPr>
          <a:p>
            <a:endParaRPr b="0" lang="en-US" sz="3200" spc="-1" strike="noStrike">
              <a:latin typeface="Arial"/>
            </a:endParaRPr>
          </a:p>
        </p:txBody>
      </p:sp>
      <p:sp>
        <p:nvSpPr>
          <p:cNvPr id="113" name="PlaceHolder 3"/>
          <p:cNvSpPr>
            <a:spLocks noGrp="1"/>
          </p:cNvSpPr>
          <p:nvPr>
            <p:ph type="body"/>
          </p:nvPr>
        </p:nvSpPr>
        <p:spPr>
          <a:xfrm>
            <a:off x="4416480" y="1516320"/>
            <a:ext cx="3794400" cy="1792440"/>
          </a:xfrm>
          <a:prstGeom prst="rect">
            <a:avLst/>
          </a:prstGeom>
        </p:spPr>
        <p:txBody>
          <a:bodyPr lIns="0" rIns="0" tIns="0" bIns="0">
            <a:normAutofit/>
          </a:bodyPr>
          <a:p>
            <a:endParaRPr b="0" lang="en-US" sz="3200" spc="-1" strike="noStrike">
              <a:latin typeface="Arial"/>
            </a:endParaRPr>
          </a:p>
        </p:txBody>
      </p:sp>
      <p:sp>
        <p:nvSpPr>
          <p:cNvPr id="114" name="PlaceHolder 4"/>
          <p:cNvSpPr>
            <a:spLocks noGrp="1"/>
          </p:cNvSpPr>
          <p:nvPr>
            <p:ph type="body"/>
          </p:nvPr>
        </p:nvSpPr>
        <p:spPr>
          <a:xfrm>
            <a:off x="432000" y="3479400"/>
            <a:ext cx="77760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116" name="PlaceHolder 2"/>
          <p:cNvSpPr>
            <a:spLocks noGrp="1"/>
          </p:cNvSpPr>
          <p:nvPr>
            <p:ph type="body"/>
          </p:nvPr>
        </p:nvSpPr>
        <p:spPr>
          <a:xfrm>
            <a:off x="432000" y="1516320"/>
            <a:ext cx="7776000" cy="1792440"/>
          </a:xfrm>
          <a:prstGeom prst="rect">
            <a:avLst/>
          </a:prstGeom>
        </p:spPr>
        <p:txBody>
          <a:bodyPr lIns="0" rIns="0" tIns="0" bIns="0">
            <a:normAutofit/>
          </a:bodyPr>
          <a:p>
            <a:endParaRPr b="0" lang="en-US" sz="3200" spc="-1" strike="noStrike">
              <a:latin typeface="Arial"/>
            </a:endParaRPr>
          </a:p>
        </p:txBody>
      </p:sp>
      <p:sp>
        <p:nvSpPr>
          <p:cNvPr id="117" name="PlaceHolder 3"/>
          <p:cNvSpPr>
            <a:spLocks noGrp="1"/>
          </p:cNvSpPr>
          <p:nvPr>
            <p:ph type="body"/>
          </p:nvPr>
        </p:nvSpPr>
        <p:spPr>
          <a:xfrm>
            <a:off x="432000" y="3479400"/>
            <a:ext cx="77760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119" name="PlaceHolder 2"/>
          <p:cNvSpPr>
            <a:spLocks noGrp="1"/>
          </p:cNvSpPr>
          <p:nvPr>
            <p:ph type="body"/>
          </p:nvPr>
        </p:nvSpPr>
        <p:spPr>
          <a:xfrm>
            <a:off x="432000" y="1516320"/>
            <a:ext cx="3794400" cy="1792440"/>
          </a:xfrm>
          <a:prstGeom prst="rect">
            <a:avLst/>
          </a:prstGeom>
        </p:spPr>
        <p:txBody>
          <a:bodyPr lIns="0" rIns="0" tIns="0" bIns="0">
            <a:normAutofit/>
          </a:bodyPr>
          <a:p>
            <a:endParaRPr b="0" lang="en-US" sz="3200" spc="-1" strike="noStrike">
              <a:latin typeface="Arial"/>
            </a:endParaRPr>
          </a:p>
        </p:txBody>
      </p:sp>
      <p:sp>
        <p:nvSpPr>
          <p:cNvPr id="120" name="PlaceHolder 3"/>
          <p:cNvSpPr>
            <a:spLocks noGrp="1"/>
          </p:cNvSpPr>
          <p:nvPr>
            <p:ph type="body"/>
          </p:nvPr>
        </p:nvSpPr>
        <p:spPr>
          <a:xfrm>
            <a:off x="4416480" y="1516320"/>
            <a:ext cx="3794400" cy="1792440"/>
          </a:xfrm>
          <a:prstGeom prst="rect">
            <a:avLst/>
          </a:prstGeom>
        </p:spPr>
        <p:txBody>
          <a:bodyPr lIns="0" rIns="0" tIns="0" bIns="0">
            <a:normAutofit/>
          </a:bodyPr>
          <a:p>
            <a:endParaRPr b="0" lang="en-US" sz="3200" spc="-1" strike="noStrike">
              <a:latin typeface="Arial"/>
            </a:endParaRPr>
          </a:p>
        </p:txBody>
      </p:sp>
      <p:sp>
        <p:nvSpPr>
          <p:cNvPr id="121" name="PlaceHolder 4"/>
          <p:cNvSpPr>
            <a:spLocks noGrp="1"/>
          </p:cNvSpPr>
          <p:nvPr>
            <p:ph type="body"/>
          </p:nvPr>
        </p:nvSpPr>
        <p:spPr>
          <a:xfrm>
            <a:off x="432000" y="3479400"/>
            <a:ext cx="3794400" cy="1792440"/>
          </a:xfrm>
          <a:prstGeom prst="rect">
            <a:avLst/>
          </a:prstGeom>
        </p:spPr>
        <p:txBody>
          <a:bodyPr lIns="0" rIns="0" tIns="0" bIns="0">
            <a:normAutofit/>
          </a:bodyPr>
          <a:p>
            <a:endParaRPr b="0" lang="en-US" sz="3200" spc="-1" strike="noStrike">
              <a:latin typeface="Arial"/>
            </a:endParaRPr>
          </a:p>
        </p:txBody>
      </p:sp>
      <p:sp>
        <p:nvSpPr>
          <p:cNvPr id="122" name="PlaceHolder 5"/>
          <p:cNvSpPr>
            <a:spLocks noGrp="1"/>
          </p:cNvSpPr>
          <p:nvPr>
            <p:ph type="body"/>
          </p:nvPr>
        </p:nvSpPr>
        <p:spPr>
          <a:xfrm>
            <a:off x="4416480" y="3479400"/>
            <a:ext cx="37944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124" name="PlaceHolder 2"/>
          <p:cNvSpPr>
            <a:spLocks noGrp="1"/>
          </p:cNvSpPr>
          <p:nvPr>
            <p:ph type="body"/>
          </p:nvPr>
        </p:nvSpPr>
        <p:spPr>
          <a:xfrm>
            <a:off x="432000" y="1516320"/>
            <a:ext cx="2503800" cy="1792440"/>
          </a:xfrm>
          <a:prstGeom prst="rect">
            <a:avLst/>
          </a:prstGeom>
        </p:spPr>
        <p:txBody>
          <a:bodyPr lIns="0" rIns="0" tIns="0" bIns="0">
            <a:normAutofit/>
          </a:bodyPr>
          <a:p>
            <a:endParaRPr b="0" lang="en-US" sz="3200" spc="-1" strike="noStrike">
              <a:latin typeface="Arial"/>
            </a:endParaRPr>
          </a:p>
        </p:txBody>
      </p:sp>
      <p:sp>
        <p:nvSpPr>
          <p:cNvPr id="125" name="PlaceHolder 3"/>
          <p:cNvSpPr>
            <a:spLocks noGrp="1"/>
          </p:cNvSpPr>
          <p:nvPr>
            <p:ph type="body"/>
          </p:nvPr>
        </p:nvSpPr>
        <p:spPr>
          <a:xfrm>
            <a:off x="3061440" y="1516320"/>
            <a:ext cx="2503800" cy="1792440"/>
          </a:xfrm>
          <a:prstGeom prst="rect">
            <a:avLst/>
          </a:prstGeom>
        </p:spPr>
        <p:txBody>
          <a:bodyPr lIns="0" rIns="0" tIns="0" bIns="0">
            <a:normAutofit/>
          </a:bodyPr>
          <a:p>
            <a:endParaRPr b="0" lang="en-US" sz="3200" spc="-1" strike="noStrike">
              <a:latin typeface="Arial"/>
            </a:endParaRPr>
          </a:p>
        </p:txBody>
      </p:sp>
      <p:sp>
        <p:nvSpPr>
          <p:cNvPr id="126" name="PlaceHolder 4"/>
          <p:cNvSpPr>
            <a:spLocks noGrp="1"/>
          </p:cNvSpPr>
          <p:nvPr>
            <p:ph type="body"/>
          </p:nvPr>
        </p:nvSpPr>
        <p:spPr>
          <a:xfrm>
            <a:off x="5690880" y="1516320"/>
            <a:ext cx="2503800" cy="1792440"/>
          </a:xfrm>
          <a:prstGeom prst="rect">
            <a:avLst/>
          </a:prstGeom>
        </p:spPr>
        <p:txBody>
          <a:bodyPr lIns="0" rIns="0" tIns="0" bIns="0">
            <a:normAutofit/>
          </a:bodyPr>
          <a:p>
            <a:endParaRPr b="0" lang="en-US" sz="3200" spc="-1" strike="noStrike">
              <a:latin typeface="Arial"/>
            </a:endParaRPr>
          </a:p>
        </p:txBody>
      </p:sp>
      <p:sp>
        <p:nvSpPr>
          <p:cNvPr id="127" name="PlaceHolder 5"/>
          <p:cNvSpPr>
            <a:spLocks noGrp="1"/>
          </p:cNvSpPr>
          <p:nvPr>
            <p:ph type="body"/>
          </p:nvPr>
        </p:nvSpPr>
        <p:spPr>
          <a:xfrm>
            <a:off x="432000" y="3479400"/>
            <a:ext cx="2503800" cy="1792440"/>
          </a:xfrm>
          <a:prstGeom prst="rect">
            <a:avLst/>
          </a:prstGeom>
        </p:spPr>
        <p:txBody>
          <a:bodyPr lIns="0" rIns="0" tIns="0" bIns="0">
            <a:normAutofit/>
          </a:bodyPr>
          <a:p>
            <a:endParaRPr b="0" lang="en-US" sz="3200" spc="-1" strike="noStrike">
              <a:latin typeface="Arial"/>
            </a:endParaRPr>
          </a:p>
        </p:txBody>
      </p:sp>
      <p:sp>
        <p:nvSpPr>
          <p:cNvPr id="128" name="PlaceHolder 6"/>
          <p:cNvSpPr>
            <a:spLocks noGrp="1"/>
          </p:cNvSpPr>
          <p:nvPr>
            <p:ph type="body"/>
          </p:nvPr>
        </p:nvSpPr>
        <p:spPr>
          <a:xfrm>
            <a:off x="3061440" y="3479400"/>
            <a:ext cx="2503800" cy="1792440"/>
          </a:xfrm>
          <a:prstGeom prst="rect">
            <a:avLst/>
          </a:prstGeom>
        </p:spPr>
        <p:txBody>
          <a:bodyPr lIns="0" rIns="0" tIns="0" bIns="0">
            <a:normAutofit/>
          </a:bodyPr>
          <a:p>
            <a:endParaRPr b="0" lang="en-US" sz="3200" spc="-1" strike="noStrike">
              <a:latin typeface="Arial"/>
            </a:endParaRPr>
          </a:p>
        </p:txBody>
      </p:sp>
      <p:sp>
        <p:nvSpPr>
          <p:cNvPr id="129" name="PlaceHolder 7"/>
          <p:cNvSpPr>
            <a:spLocks noGrp="1"/>
          </p:cNvSpPr>
          <p:nvPr>
            <p:ph type="body"/>
          </p:nvPr>
        </p:nvSpPr>
        <p:spPr>
          <a:xfrm>
            <a:off x="5690880" y="3479400"/>
            <a:ext cx="25038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6"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137" name="PlaceHolder 2"/>
          <p:cNvSpPr>
            <a:spLocks noGrp="1"/>
          </p:cNvSpPr>
          <p:nvPr>
            <p:ph type="subTitle"/>
          </p:nvPr>
        </p:nvSpPr>
        <p:spPr>
          <a:xfrm>
            <a:off x="432000" y="1516320"/>
            <a:ext cx="7776000" cy="375804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139" name="PlaceHolder 2"/>
          <p:cNvSpPr>
            <a:spLocks noGrp="1"/>
          </p:cNvSpPr>
          <p:nvPr>
            <p:ph type="body"/>
          </p:nvPr>
        </p:nvSpPr>
        <p:spPr>
          <a:xfrm>
            <a:off x="432000" y="1516320"/>
            <a:ext cx="7776000" cy="3758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13" name="PlaceHolder 2"/>
          <p:cNvSpPr>
            <a:spLocks noGrp="1"/>
          </p:cNvSpPr>
          <p:nvPr>
            <p:ph type="body"/>
          </p:nvPr>
        </p:nvSpPr>
        <p:spPr>
          <a:xfrm>
            <a:off x="432000" y="1516320"/>
            <a:ext cx="3794400" cy="3758040"/>
          </a:xfrm>
          <a:prstGeom prst="rect">
            <a:avLst/>
          </a:prstGeom>
        </p:spPr>
        <p:txBody>
          <a:bodyPr lIns="0" rIns="0" tIns="0" bIns="0">
            <a:normAutofit/>
          </a:bodyPr>
          <a:p>
            <a:endParaRPr b="0" lang="en-US" sz="3200" spc="-1" strike="noStrike">
              <a:latin typeface="Arial"/>
            </a:endParaRPr>
          </a:p>
        </p:txBody>
      </p:sp>
      <p:sp>
        <p:nvSpPr>
          <p:cNvPr id="14" name="PlaceHolder 3"/>
          <p:cNvSpPr>
            <a:spLocks noGrp="1"/>
          </p:cNvSpPr>
          <p:nvPr>
            <p:ph type="body"/>
          </p:nvPr>
        </p:nvSpPr>
        <p:spPr>
          <a:xfrm>
            <a:off x="4416480" y="1516320"/>
            <a:ext cx="3794400" cy="3758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141" name="PlaceHolder 2"/>
          <p:cNvSpPr>
            <a:spLocks noGrp="1"/>
          </p:cNvSpPr>
          <p:nvPr>
            <p:ph type="body"/>
          </p:nvPr>
        </p:nvSpPr>
        <p:spPr>
          <a:xfrm>
            <a:off x="432000" y="1516320"/>
            <a:ext cx="3794400" cy="3758040"/>
          </a:xfrm>
          <a:prstGeom prst="rect">
            <a:avLst/>
          </a:prstGeom>
        </p:spPr>
        <p:txBody>
          <a:bodyPr lIns="0" rIns="0" tIns="0" bIns="0">
            <a:normAutofit/>
          </a:bodyPr>
          <a:p>
            <a:endParaRPr b="0" lang="en-US" sz="3200" spc="-1" strike="noStrike">
              <a:latin typeface="Arial"/>
            </a:endParaRPr>
          </a:p>
        </p:txBody>
      </p:sp>
      <p:sp>
        <p:nvSpPr>
          <p:cNvPr id="142" name="PlaceHolder 3"/>
          <p:cNvSpPr>
            <a:spLocks noGrp="1"/>
          </p:cNvSpPr>
          <p:nvPr>
            <p:ph type="body"/>
          </p:nvPr>
        </p:nvSpPr>
        <p:spPr>
          <a:xfrm>
            <a:off x="4416480" y="1516320"/>
            <a:ext cx="3794400" cy="37580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43"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4" name="PlaceHolder 1"/>
          <p:cNvSpPr>
            <a:spLocks noGrp="1"/>
          </p:cNvSpPr>
          <p:nvPr>
            <p:ph type="subTitle"/>
          </p:nvPr>
        </p:nvSpPr>
        <p:spPr>
          <a:xfrm>
            <a:off x="432000" y="258480"/>
            <a:ext cx="7776000" cy="50158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146" name="PlaceHolder 2"/>
          <p:cNvSpPr>
            <a:spLocks noGrp="1"/>
          </p:cNvSpPr>
          <p:nvPr>
            <p:ph type="body"/>
          </p:nvPr>
        </p:nvSpPr>
        <p:spPr>
          <a:xfrm>
            <a:off x="432000" y="1516320"/>
            <a:ext cx="3794400" cy="1792440"/>
          </a:xfrm>
          <a:prstGeom prst="rect">
            <a:avLst/>
          </a:prstGeom>
        </p:spPr>
        <p:txBody>
          <a:bodyPr lIns="0" rIns="0" tIns="0" bIns="0">
            <a:normAutofit/>
          </a:bodyPr>
          <a:p>
            <a:endParaRPr b="0" lang="en-US" sz="3200" spc="-1" strike="noStrike">
              <a:latin typeface="Arial"/>
            </a:endParaRPr>
          </a:p>
        </p:txBody>
      </p:sp>
      <p:sp>
        <p:nvSpPr>
          <p:cNvPr id="147" name="PlaceHolder 3"/>
          <p:cNvSpPr>
            <a:spLocks noGrp="1"/>
          </p:cNvSpPr>
          <p:nvPr>
            <p:ph type="body"/>
          </p:nvPr>
        </p:nvSpPr>
        <p:spPr>
          <a:xfrm>
            <a:off x="4416480" y="1516320"/>
            <a:ext cx="3794400" cy="3758040"/>
          </a:xfrm>
          <a:prstGeom prst="rect">
            <a:avLst/>
          </a:prstGeom>
        </p:spPr>
        <p:txBody>
          <a:bodyPr lIns="0" rIns="0" tIns="0" bIns="0">
            <a:normAutofit/>
          </a:bodyPr>
          <a:p>
            <a:endParaRPr b="0" lang="en-US" sz="3200" spc="-1" strike="noStrike">
              <a:latin typeface="Arial"/>
            </a:endParaRPr>
          </a:p>
        </p:txBody>
      </p:sp>
      <p:sp>
        <p:nvSpPr>
          <p:cNvPr id="148" name="PlaceHolder 4"/>
          <p:cNvSpPr>
            <a:spLocks noGrp="1"/>
          </p:cNvSpPr>
          <p:nvPr>
            <p:ph type="body"/>
          </p:nvPr>
        </p:nvSpPr>
        <p:spPr>
          <a:xfrm>
            <a:off x="432000" y="3479400"/>
            <a:ext cx="37944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150" name="PlaceHolder 2"/>
          <p:cNvSpPr>
            <a:spLocks noGrp="1"/>
          </p:cNvSpPr>
          <p:nvPr>
            <p:ph type="body"/>
          </p:nvPr>
        </p:nvSpPr>
        <p:spPr>
          <a:xfrm>
            <a:off x="432000" y="1516320"/>
            <a:ext cx="3794400" cy="3758040"/>
          </a:xfrm>
          <a:prstGeom prst="rect">
            <a:avLst/>
          </a:prstGeom>
        </p:spPr>
        <p:txBody>
          <a:bodyPr lIns="0" rIns="0" tIns="0" bIns="0">
            <a:normAutofit/>
          </a:bodyPr>
          <a:p>
            <a:endParaRPr b="0" lang="en-US" sz="3200" spc="-1" strike="noStrike">
              <a:latin typeface="Arial"/>
            </a:endParaRPr>
          </a:p>
        </p:txBody>
      </p:sp>
      <p:sp>
        <p:nvSpPr>
          <p:cNvPr id="151" name="PlaceHolder 3"/>
          <p:cNvSpPr>
            <a:spLocks noGrp="1"/>
          </p:cNvSpPr>
          <p:nvPr>
            <p:ph type="body"/>
          </p:nvPr>
        </p:nvSpPr>
        <p:spPr>
          <a:xfrm>
            <a:off x="4416480" y="1516320"/>
            <a:ext cx="3794400" cy="1792440"/>
          </a:xfrm>
          <a:prstGeom prst="rect">
            <a:avLst/>
          </a:prstGeom>
        </p:spPr>
        <p:txBody>
          <a:bodyPr lIns="0" rIns="0" tIns="0" bIns="0">
            <a:normAutofit/>
          </a:bodyPr>
          <a:p>
            <a:endParaRPr b="0" lang="en-US" sz="3200" spc="-1" strike="noStrike">
              <a:latin typeface="Arial"/>
            </a:endParaRPr>
          </a:p>
        </p:txBody>
      </p:sp>
      <p:sp>
        <p:nvSpPr>
          <p:cNvPr id="152" name="PlaceHolder 4"/>
          <p:cNvSpPr>
            <a:spLocks noGrp="1"/>
          </p:cNvSpPr>
          <p:nvPr>
            <p:ph type="body"/>
          </p:nvPr>
        </p:nvSpPr>
        <p:spPr>
          <a:xfrm>
            <a:off x="4416480" y="3479400"/>
            <a:ext cx="37944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154" name="PlaceHolder 2"/>
          <p:cNvSpPr>
            <a:spLocks noGrp="1"/>
          </p:cNvSpPr>
          <p:nvPr>
            <p:ph type="body"/>
          </p:nvPr>
        </p:nvSpPr>
        <p:spPr>
          <a:xfrm>
            <a:off x="432000" y="1516320"/>
            <a:ext cx="3794400" cy="1792440"/>
          </a:xfrm>
          <a:prstGeom prst="rect">
            <a:avLst/>
          </a:prstGeom>
        </p:spPr>
        <p:txBody>
          <a:bodyPr lIns="0" rIns="0" tIns="0" bIns="0">
            <a:normAutofit/>
          </a:bodyPr>
          <a:p>
            <a:endParaRPr b="0" lang="en-US" sz="3200" spc="-1" strike="noStrike">
              <a:latin typeface="Arial"/>
            </a:endParaRPr>
          </a:p>
        </p:txBody>
      </p:sp>
      <p:sp>
        <p:nvSpPr>
          <p:cNvPr id="155" name="PlaceHolder 3"/>
          <p:cNvSpPr>
            <a:spLocks noGrp="1"/>
          </p:cNvSpPr>
          <p:nvPr>
            <p:ph type="body"/>
          </p:nvPr>
        </p:nvSpPr>
        <p:spPr>
          <a:xfrm>
            <a:off x="4416480" y="1516320"/>
            <a:ext cx="3794400" cy="1792440"/>
          </a:xfrm>
          <a:prstGeom prst="rect">
            <a:avLst/>
          </a:prstGeom>
        </p:spPr>
        <p:txBody>
          <a:bodyPr lIns="0" rIns="0" tIns="0" bIns="0">
            <a:normAutofit/>
          </a:bodyPr>
          <a:p>
            <a:endParaRPr b="0" lang="en-US" sz="3200" spc="-1" strike="noStrike">
              <a:latin typeface="Arial"/>
            </a:endParaRPr>
          </a:p>
        </p:txBody>
      </p:sp>
      <p:sp>
        <p:nvSpPr>
          <p:cNvPr id="156" name="PlaceHolder 4"/>
          <p:cNvSpPr>
            <a:spLocks noGrp="1"/>
          </p:cNvSpPr>
          <p:nvPr>
            <p:ph type="body"/>
          </p:nvPr>
        </p:nvSpPr>
        <p:spPr>
          <a:xfrm>
            <a:off x="432000" y="3479400"/>
            <a:ext cx="77760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158" name="PlaceHolder 2"/>
          <p:cNvSpPr>
            <a:spLocks noGrp="1"/>
          </p:cNvSpPr>
          <p:nvPr>
            <p:ph type="body"/>
          </p:nvPr>
        </p:nvSpPr>
        <p:spPr>
          <a:xfrm>
            <a:off x="432000" y="1516320"/>
            <a:ext cx="7776000" cy="1792440"/>
          </a:xfrm>
          <a:prstGeom prst="rect">
            <a:avLst/>
          </a:prstGeom>
        </p:spPr>
        <p:txBody>
          <a:bodyPr lIns="0" rIns="0" tIns="0" bIns="0">
            <a:normAutofit/>
          </a:bodyPr>
          <a:p>
            <a:endParaRPr b="0" lang="en-US" sz="3200" spc="-1" strike="noStrike">
              <a:latin typeface="Arial"/>
            </a:endParaRPr>
          </a:p>
        </p:txBody>
      </p:sp>
      <p:sp>
        <p:nvSpPr>
          <p:cNvPr id="159" name="PlaceHolder 3"/>
          <p:cNvSpPr>
            <a:spLocks noGrp="1"/>
          </p:cNvSpPr>
          <p:nvPr>
            <p:ph type="body"/>
          </p:nvPr>
        </p:nvSpPr>
        <p:spPr>
          <a:xfrm>
            <a:off x="432000" y="3479400"/>
            <a:ext cx="77760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161" name="PlaceHolder 2"/>
          <p:cNvSpPr>
            <a:spLocks noGrp="1"/>
          </p:cNvSpPr>
          <p:nvPr>
            <p:ph type="body"/>
          </p:nvPr>
        </p:nvSpPr>
        <p:spPr>
          <a:xfrm>
            <a:off x="432000" y="1516320"/>
            <a:ext cx="3794400" cy="1792440"/>
          </a:xfrm>
          <a:prstGeom prst="rect">
            <a:avLst/>
          </a:prstGeom>
        </p:spPr>
        <p:txBody>
          <a:bodyPr lIns="0" rIns="0" tIns="0" bIns="0">
            <a:normAutofit/>
          </a:bodyPr>
          <a:p>
            <a:endParaRPr b="0" lang="en-US" sz="3200" spc="-1" strike="noStrike">
              <a:latin typeface="Arial"/>
            </a:endParaRPr>
          </a:p>
        </p:txBody>
      </p:sp>
      <p:sp>
        <p:nvSpPr>
          <p:cNvPr id="162" name="PlaceHolder 3"/>
          <p:cNvSpPr>
            <a:spLocks noGrp="1"/>
          </p:cNvSpPr>
          <p:nvPr>
            <p:ph type="body"/>
          </p:nvPr>
        </p:nvSpPr>
        <p:spPr>
          <a:xfrm>
            <a:off x="4416480" y="1516320"/>
            <a:ext cx="3794400" cy="1792440"/>
          </a:xfrm>
          <a:prstGeom prst="rect">
            <a:avLst/>
          </a:prstGeom>
        </p:spPr>
        <p:txBody>
          <a:bodyPr lIns="0" rIns="0" tIns="0" bIns="0">
            <a:normAutofit/>
          </a:bodyPr>
          <a:p>
            <a:endParaRPr b="0" lang="en-US" sz="3200" spc="-1" strike="noStrike">
              <a:latin typeface="Arial"/>
            </a:endParaRPr>
          </a:p>
        </p:txBody>
      </p:sp>
      <p:sp>
        <p:nvSpPr>
          <p:cNvPr id="163" name="PlaceHolder 4"/>
          <p:cNvSpPr>
            <a:spLocks noGrp="1"/>
          </p:cNvSpPr>
          <p:nvPr>
            <p:ph type="body"/>
          </p:nvPr>
        </p:nvSpPr>
        <p:spPr>
          <a:xfrm>
            <a:off x="432000" y="3479400"/>
            <a:ext cx="3794400" cy="1792440"/>
          </a:xfrm>
          <a:prstGeom prst="rect">
            <a:avLst/>
          </a:prstGeom>
        </p:spPr>
        <p:txBody>
          <a:bodyPr lIns="0" rIns="0" tIns="0" bIns="0">
            <a:normAutofit/>
          </a:bodyPr>
          <a:p>
            <a:endParaRPr b="0" lang="en-US" sz="3200" spc="-1" strike="noStrike">
              <a:latin typeface="Arial"/>
            </a:endParaRPr>
          </a:p>
        </p:txBody>
      </p:sp>
      <p:sp>
        <p:nvSpPr>
          <p:cNvPr id="164" name="PlaceHolder 5"/>
          <p:cNvSpPr>
            <a:spLocks noGrp="1"/>
          </p:cNvSpPr>
          <p:nvPr>
            <p:ph type="body"/>
          </p:nvPr>
        </p:nvSpPr>
        <p:spPr>
          <a:xfrm>
            <a:off x="4416480" y="3479400"/>
            <a:ext cx="37944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166" name="PlaceHolder 2"/>
          <p:cNvSpPr>
            <a:spLocks noGrp="1"/>
          </p:cNvSpPr>
          <p:nvPr>
            <p:ph type="body"/>
          </p:nvPr>
        </p:nvSpPr>
        <p:spPr>
          <a:xfrm>
            <a:off x="432000" y="1516320"/>
            <a:ext cx="2503800" cy="1792440"/>
          </a:xfrm>
          <a:prstGeom prst="rect">
            <a:avLst/>
          </a:prstGeom>
        </p:spPr>
        <p:txBody>
          <a:bodyPr lIns="0" rIns="0" tIns="0" bIns="0">
            <a:normAutofit/>
          </a:bodyPr>
          <a:p>
            <a:endParaRPr b="0" lang="en-US" sz="3200" spc="-1" strike="noStrike">
              <a:latin typeface="Arial"/>
            </a:endParaRPr>
          </a:p>
        </p:txBody>
      </p:sp>
      <p:sp>
        <p:nvSpPr>
          <p:cNvPr id="167" name="PlaceHolder 3"/>
          <p:cNvSpPr>
            <a:spLocks noGrp="1"/>
          </p:cNvSpPr>
          <p:nvPr>
            <p:ph type="body"/>
          </p:nvPr>
        </p:nvSpPr>
        <p:spPr>
          <a:xfrm>
            <a:off x="3061440" y="1516320"/>
            <a:ext cx="2503800" cy="1792440"/>
          </a:xfrm>
          <a:prstGeom prst="rect">
            <a:avLst/>
          </a:prstGeom>
        </p:spPr>
        <p:txBody>
          <a:bodyPr lIns="0" rIns="0" tIns="0" bIns="0">
            <a:normAutofit/>
          </a:bodyPr>
          <a:p>
            <a:endParaRPr b="0" lang="en-US" sz="3200" spc="-1" strike="noStrike">
              <a:latin typeface="Arial"/>
            </a:endParaRPr>
          </a:p>
        </p:txBody>
      </p:sp>
      <p:sp>
        <p:nvSpPr>
          <p:cNvPr id="168" name="PlaceHolder 4"/>
          <p:cNvSpPr>
            <a:spLocks noGrp="1"/>
          </p:cNvSpPr>
          <p:nvPr>
            <p:ph type="body"/>
          </p:nvPr>
        </p:nvSpPr>
        <p:spPr>
          <a:xfrm>
            <a:off x="5690880" y="1516320"/>
            <a:ext cx="2503800" cy="1792440"/>
          </a:xfrm>
          <a:prstGeom prst="rect">
            <a:avLst/>
          </a:prstGeom>
        </p:spPr>
        <p:txBody>
          <a:bodyPr lIns="0" rIns="0" tIns="0" bIns="0">
            <a:normAutofit/>
          </a:bodyPr>
          <a:p>
            <a:endParaRPr b="0" lang="en-US" sz="3200" spc="-1" strike="noStrike">
              <a:latin typeface="Arial"/>
            </a:endParaRPr>
          </a:p>
        </p:txBody>
      </p:sp>
      <p:sp>
        <p:nvSpPr>
          <p:cNvPr id="169" name="PlaceHolder 5"/>
          <p:cNvSpPr>
            <a:spLocks noGrp="1"/>
          </p:cNvSpPr>
          <p:nvPr>
            <p:ph type="body"/>
          </p:nvPr>
        </p:nvSpPr>
        <p:spPr>
          <a:xfrm>
            <a:off x="432000" y="3479400"/>
            <a:ext cx="2503800" cy="1792440"/>
          </a:xfrm>
          <a:prstGeom prst="rect">
            <a:avLst/>
          </a:prstGeom>
        </p:spPr>
        <p:txBody>
          <a:bodyPr lIns="0" rIns="0" tIns="0" bIns="0">
            <a:normAutofit/>
          </a:bodyPr>
          <a:p>
            <a:endParaRPr b="0" lang="en-US" sz="3200" spc="-1" strike="noStrike">
              <a:latin typeface="Arial"/>
            </a:endParaRPr>
          </a:p>
        </p:txBody>
      </p:sp>
      <p:sp>
        <p:nvSpPr>
          <p:cNvPr id="170" name="PlaceHolder 6"/>
          <p:cNvSpPr>
            <a:spLocks noGrp="1"/>
          </p:cNvSpPr>
          <p:nvPr>
            <p:ph type="body"/>
          </p:nvPr>
        </p:nvSpPr>
        <p:spPr>
          <a:xfrm>
            <a:off x="3061440" y="3479400"/>
            <a:ext cx="2503800" cy="1792440"/>
          </a:xfrm>
          <a:prstGeom prst="rect">
            <a:avLst/>
          </a:prstGeom>
        </p:spPr>
        <p:txBody>
          <a:bodyPr lIns="0" rIns="0" tIns="0" bIns="0">
            <a:normAutofit/>
          </a:bodyPr>
          <a:p>
            <a:endParaRPr b="0" lang="en-US" sz="3200" spc="-1" strike="noStrike">
              <a:latin typeface="Arial"/>
            </a:endParaRPr>
          </a:p>
        </p:txBody>
      </p:sp>
      <p:sp>
        <p:nvSpPr>
          <p:cNvPr id="171" name="PlaceHolder 7"/>
          <p:cNvSpPr>
            <a:spLocks noGrp="1"/>
          </p:cNvSpPr>
          <p:nvPr>
            <p:ph type="body"/>
          </p:nvPr>
        </p:nvSpPr>
        <p:spPr>
          <a:xfrm>
            <a:off x="5690880" y="3479400"/>
            <a:ext cx="25038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432000" y="258480"/>
            <a:ext cx="7776000" cy="5015880"/>
          </a:xfrm>
          <a:prstGeom prst="rect">
            <a:avLst/>
          </a:prstGeom>
        </p:spPr>
        <p:txBody>
          <a:bodyPr lIns="0" rIns="0" tIns="0" bIns="0" anchor="ctr">
            <a:sp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18" name="PlaceHolder 2"/>
          <p:cNvSpPr>
            <a:spLocks noGrp="1"/>
          </p:cNvSpPr>
          <p:nvPr>
            <p:ph type="body"/>
          </p:nvPr>
        </p:nvSpPr>
        <p:spPr>
          <a:xfrm>
            <a:off x="432000" y="1516320"/>
            <a:ext cx="3794400" cy="1792440"/>
          </a:xfrm>
          <a:prstGeom prst="rect">
            <a:avLst/>
          </a:prstGeom>
        </p:spPr>
        <p:txBody>
          <a:bodyPr lIns="0" rIns="0" tIns="0" bIns="0">
            <a:normAutofit/>
          </a:bodyPr>
          <a:p>
            <a:endParaRPr b="0" lang="en-US" sz="3200" spc="-1" strike="noStrike">
              <a:latin typeface="Arial"/>
            </a:endParaRPr>
          </a:p>
        </p:txBody>
      </p:sp>
      <p:sp>
        <p:nvSpPr>
          <p:cNvPr id="19" name="PlaceHolder 3"/>
          <p:cNvSpPr>
            <a:spLocks noGrp="1"/>
          </p:cNvSpPr>
          <p:nvPr>
            <p:ph type="body"/>
          </p:nvPr>
        </p:nvSpPr>
        <p:spPr>
          <a:xfrm>
            <a:off x="4416480" y="1516320"/>
            <a:ext cx="3794400" cy="3758040"/>
          </a:xfrm>
          <a:prstGeom prst="rect">
            <a:avLst/>
          </a:prstGeom>
        </p:spPr>
        <p:txBody>
          <a:bodyPr lIns="0" rIns="0" tIns="0" bIns="0">
            <a:normAutofit/>
          </a:bodyPr>
          <a:p>
            <a:endParaRPr b="0" lang="en-US" sz="3200" spc="-1" strike="noStrike">
              <a:latin typeface="Arial"/>
            </a:endParaRPr>
          </a:p>
        </p:txBody>
      </p:sp>
      <p:sp>
        <p:nvSpPr>
          <p:cNvPr id="20" name="PlaceHolder 4"/>
          <p:cNvSpPr>
            <a:spLocks noGrp="1"/>
          </p:cNvSpPr>
          <p:nvPr>
            <p:ph type="body"/>
          </p:nvPr>
        </p:nvSpPr>
        <p:spPr>
          <a:xfrm>
            <a:off x="432000" y="3479400"/>
            <a:ext cx="37944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22" name="PlaceHolder 2"/>
          <p:cNvSpPr>
            <a:spLocks noGrp="1"/>
          </p:cNvSpPr>
          <p:nvPr>
            <p:ph type="body"/>
          </p:nvPr>
        </p:nvSpPr>
        <p:spPr>
          <a:xfrm>
            <a:off x="432000" y="1516320"/>
            <a:ext cx="3794400" cy="3758040"/>
          </a:xfrm>
          <a:prstGeom prst="rect">
            <a:avLst/>
          </a:prstGeom>
        </p:spPr>
        <p:txBody>
          <a:bodyPr lIns="0" rIns="0" tIns="0" bIns="0">
            <a:normAutofit/>
          </a:bodyPr>
          <a:p>
            <a:endParaRPr b="0" lang="en-US" sz="3200" spc="-1" strike="noStrike">
              <a:latin typeface="Arial"/>
            </a:endParaRPr>
          </a:p>
        </p:txBody>
      </p:sp>
      <p:sp>
        <p:nvSpPr>
          <p:cNvPr id="23" name="PlaceHolder 3"/>
          <p:cNvSpPr>
            <a:spLocks noGrp="1"/>
          </p:cNvSpPr>
          <p:nvPr>
            <p:ph type="body"/>
          </p:nvPr>
        </p:nvSpPr>
        <p:spPr>
          <a:xfrm>
            <a:off x="4416480" y="1516320"/>
            <a:ext cx="3794400" cy="1792440"/>
          </a:xfrm>
          <a:prstGeom prst="rect">
            <a:avLst/>
          </a:prstGeom>
        </p:spPr>
        <p:txBody>
          <a:bodyPr lIns="0" rIns="0" tIns="0" bIns="0">
            <a:normAutofit/>
          </a:bodyPr>
          <a:p>
            <a:endParaRPr b="0" lang="en-US" sz="3200" spc="-1" strike="noStrike">
              <a:latin typeface="Arial"/>
            </a:endParaRPr>
          </a:p>
        </p:txBody>
      </p:sp>
      <p:sp>
        <p:nvSpPr>
          <p:cNvPr id="24" name="PlaceHolder 4"/>
          <p:cNvSpPr>
            <a:spLocks noGrp="1"/>
          </p:cNvSpPr>
          <p:nvPr>
            <p:ph type="body"/>
          </p:nvPr>
        </p:nvSpPr>
        <p:spPr>
          <a:xfrm>
            <a:off x="4416480" y="3479400"/>
            <a:ext cx="3794400" cy="17924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32000" y="258480"/>
            <a:ext cx="7776000" cy="1081800"/>
          </a:xfrm>
          <a:prstGeom prst="rect">
            <a:avLst/>
          </a:prstGeom>
        </p:spPr>
        <p:txBody>
          <a:bodyPr lIns="0" rIns="0" tIns="0" bIns="0" anchor="ctr">
            <a:spAutoFit/>
          </a:bodyPr>
          <a:p>
            <a:pPr algn="ctr"/>
            <a:endParaRPr b="0" lang="en-US" sz="4400" spc="-1" strike="noStrike">
              <a:latin typeface="Arial"/>
            </a:endParaRPr>
          </a:p>
        </p:txBody>
      </p:sp>
      <p:sp>
        <p:nvSpPr>
          <p:cNvPr id="26" name="PlaceHolder 2"/>
          <p:cNvSpPr>
            <a:spLocks noGrp="1"/>
          </p:cNvSpPr>
          <p:nvPr>
            <p:ph type="body"/>
          </p:nvPr>
        </p:nvSpPr>
        <p:spPr>
          <a:xfrm>
            <a:off x="432000" y="1516320"/>
            <a:ext cx="3794400" cy="1792440"/>
          </a:xfrm>
          <a:prstGeom prst="rect">
            <a:avLst/>
          </a:prstGeom>
        </p:spPr>
        <p:txBody>
          <a:bodyPr lIns="0" rIns="0" tIns="0" bIns="0">
            <a:normAutofit/>
          </a:bodyPr>
          <a:p>
            <a:endParaRPr b="0" lang="en-US" sz="3200" spc="-1" strike="noStrike">
              <a:latin typeface="Arial"/>
            </a:endParaRPr>
          </a:p>
        </p:txBody>
      </p:sp>
      <p:sp>
        <p:nvSpPr>
          <p:cNvPr id="27" name="PlaceHolder 3"/>
          <p:cNvSpPr>
            <a:spLocks noGrp="1"/>
          </p:cNvSpPr>
          <p:nvPr>
            <p:ph type="body"/>
          </p:nvPr>
        </p:nvSpPr>
        <p:spPr>
          <a:xfrm>
            <a:off x="4416480" y="1516320"/>
            <a:ext cx="3794400" cy="1792440"/>
          </a:xfrm>
          <a:prstGeom prst="rect">
            <a:avLst/>
          </a:prstGeom>
        </p:spPr>
        <p:txBody>
          <a:bodyPr lIns="0" rIns="0" tIns="0" bIns="0">
            <a:normAutofit/>
          </a:bodyPr>
          <a:p>
            <a:endParaRPr b="0" lang="en-US" sz="3200" spc="-1" strike="noStrike">
              <a:latin typeface="Arial"/>
            </a:endParaRPr>
          </a:p>
        </p:txBody>
      </p:sp>
      <p:sp>
        <p:nvSpPr>
          <p:cNvPr id="28" name="PlaceHolder 4"/>
          <p:cNvSpPr>
            <a:spLocks noGrp="1"/>
          </p:cNvSpPr>
          <p:nvPr>
            <p:ph type="body"/>
          </p:nvPr>
        </p:nvSpPr>
        <p:spPr>
          <a:xfrm>
            <a:off x="432000" y="3479400"/>
            <a:ext cx="7776000" cy="17924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hidden="1"/>
          <p:cNvSpPr/>
          <p:nvPr/>
        </p:nvSpPr>
        <p:spPr>
          <a:xfrm>
            <a:off x="0" y="6048360"/>
            <a:ext cx="8636760" cy="428040"/>
          </a:xfrm>
          <a:prstGeom prst="rect">
            <a:avLst/>
          </a:prstGeom>
          <a:solidFill>
            <a:srgbClr val="bd582c"/>
          </a:solidFill>
          <a:ln w="25560">
            <a:noFill/>
          </a:ln>
        </p:spPr>
        <p:style>
          <a:lnRef idx="0"/>
          <a:fillRef idx="0"/>
          <a:effectRef idx="0"/>
          <a:fontRef idx="minor"/>
        </p:style>
      </p:sp>
      <p:sp>
        <p:nvSpPr>
          <p:cNvPr id="1" name="CustomShape 2" hidden="1"/>
          <p:cNvSpPr/>
          <p:nvPr/>
        </p:nvSpPr>
        <p:spPr>
          <a:xfrm>
            <a:off x="0" y="5985000"/>
            <a:ext cx="8636760" cy="57960"/>
          </a:xfrm>
          <a:prstGeom prst="rect">
            <a:avLst/>
          </a:prstGeom>
          <a:solidFill>
            <a:srgbClr val="e48312"/>
          </a:solidFill>
          <a:ln w="25560">
            <a:noFill/>
          </a:ln>
        </p:spPr>
        <p:style>
          <a:lnRef idx="0"/>
          <a:fillRef idx="0"/>
          <a:effectRef idx="0"/>
          <a:fontRef idx="minor"/>
        </p:style>
      </p:sp>
      <p:sp>
        <p:nvSpPr>
          <p:cNvPr id="2" name="CustomShape 3"/>
          <p:cNvSpPr/>
          <p:nvPr/>
        </p:nvSpPr>
        <p:spPr>
          <a:xfrm>
            <a:off x="1440" y="6048360"/>
            <a:ext cx="8635320" cy="428040"/>
          </a:xfrm>
          <a:prstGeom prst="rect">
            <a:avLst/>
          </a:prstGeom>
          <a:solidFill>
            <a:srgbClr val="bd582c"/>
          </a:solidFill>
          <a:ln w="25560">
            <a:noFill/>
          </a:ln>
        </p:spPr>
        <p:style>
          <a:lnRef idx="0"/>
          <a:fillRef idx="0"/>
          <a:effectRef idx="0"/>
          <a:fontRef idx="minor"/>
        </p:style>
      </p:sp>
      <p:sp>
        <p:nvSpPr>
          <p:cNvPr id="3" name="CustomShape 4"/>
          <p:cNvSpPr/>
          <p:nvPr/>
        </p:nvSpPr>
        <p:spPr>
          <a:xfrm>
            <a:off x="0" y="5985000"/>
            <a:ext cx="8633520" cy="56520"/>
          </a:xfrm>
          <a:prstGeom prst="rect">
            <a:avLst/>
          </a:prstGeom>
          <a:solidFill>
            <a:srgbClr val="e48312"/>
          </a:solidFill>
          <a:ln w="25560">
            <a:noFill/>
          </a:ln>
        </p:spPr>
        <p:style>
          <a:lnRef idx="0"/>
          <a:fillRef idx="0"/>
          <a:effectRef idx="0"/>
          <a:fontRef idx="minor"/>
        </p:style>
      </p:sp>
      <p:sp>
        <p:nvSpPr>
          <p:cNvPr id="4" name="PlaceHolder 5"/>
          <p:cNvSpPr>
            <a:spLocks noGrp="1"/>
          </p:cNvSpPr>
          <p:nvPr>
            <p:ph type="title"/>
          </p:nvPr>
        </p:nvSpPr>
        <p:spPr>
          <a:xfrm>
            <a:off x="432000" y="258480"/>
            <a:ext cx="7776000" cy="1081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5" name="PlaceHolder 6"/>
          <p:cNvSpPr>
            <a:spLocks noGrp="1"/>
          </p:cNvSpPr>
          <p:nvPr>
            <p:ph type="body"/>
          </p:nvPr>
        </p:nvSpPr>
        <p:spPr>
          <a:xfrm>
            <a:off x="432000" y="1516320"/>
            <a:ext cx="7776000" cy="37580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
        <p:nvSpPr>
          <p:cNvPr id="6" name="PlaceHolder 7"/>
          <p:cNvSpPr>
            <a:spLocks noGrp="1"/>
          </p:cNvSpPr>
          <p:nvPr>
            <p:ph type="ftr"/>
          </p:nvPr>
        </p:nvSpPr>
        <p:spPr>
          <a:xfrm>
            <a:off x="2954880" y="5903280"/>
            <a:ext cx="2738520" cy="446760"/>
          </a:xfrm>
          <a:prstGeom prst="rect">
            <a:avLst/>
          </a:prstGeom>
        </p:spPr>
        <p:txBody>
          <a:bodyPr lIns="0" rIns="0" tIns="0" bIns="0">
            <a:noAutofit/>
          </a:bodyPr>
          <a:p>
            <a:pPr algn="ctr"/>
            <a:r>
              <a:rPr b="0" lang="en-US" sz="1400" spc="-1" strike="noStrike">
                <a:latin typeface="Times New Roman"/>
              </a:rPr>
              <a:t>&lt;footer&gt;</a:t>
            </a:r>
            <a:endParaRPr b="0" lang="en-US" sz="1400" spc="-1" strike="noStrike">
              <a:latin typeface="Times New Roman"/>
            </a:endParaRPr>
          </a:p>
        </p:txBody>
      </p:sp>
      <p:sp>
        <p:nvSpPr>
          <p:cNvPr id="7" name="PlaceHolder 8"/>
          <p:cNvSpPr>
            <a:spLocks noGrp="1"/>
          </p:cNvSpPr>
          <p:nvPr>
            <p:ph type="sldNum"/>
          </p:nvPr>
        </p:nvSpPr>
        <p:spPr>
          <a:xfrm>
            <a:off x="6195240" y="5903280"/>
            <a:ext cx="2012760" cy="446760"/>
          </a:xfrm>
          <a:prstGeom prst="rect">
            <a:avLst/>
          </a:prstGeom>
        </p:spPr>
        <p:txBody>
          <a:bodyPr lIns="0" rIns="0" tIns="0" bIns="0">
            <a:noAutofit/>
          </a:bodyPr>
          <a:p>
            <a:pPr algn="r"/>
            <a:endParaRPr b="0" lang="en-US" sz="1400" spc="-1" strike="noStrike">
              <a:latin typeface="Times New Roman"/>
            </a:endParaRPr>
          </a:p>
          <a:p>
            <a:pPr algn="r"/>
            <a:fld id="{CB00BF9C-B897-4A10-9AA3-31A01FD6D57F}" type="slidenum">
              <a:rPr b="0" lang="en-US" sz="1400" spc="-1" strike="noStrike">
                <a:solidFill>
                  <a:srgbClr val="ffffff"/>
                </a:solidFill>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4" name="CustomShape 1"/>
          <p:cNvSpPr/>
          <p:nvPr/>
        </p:nvSpPr>
        <p:spPr>
          <a:xfrm>
            <a:off x="0" y="6048360"/>
            <a:ext cx="8636760" cy="428040"/>
          </a:xfrm>
          <a:prstGeom prst="rect">
            <a:avLst/>
          </a:prstGeom>
          <a:solidFill>
            <a:srgbClr val="bd582c"/>
          </a:solidFill>
          <a:ln w="25560">
            <a:noFill/>
          </a:ln>
        </p:spPr>
        <p:style>
          <a:lnRef idx="0"/>
          <a:fillRef idx="0"/>
          <a:effectRef idx="0"/>
          <a:fontRef idx="minor"/>
        </p:style>
      </p:sp>
      <p:sp>
        <p:nvSpPr>
          <p:cNvPr id="45" name="CustomShape 2"/>
          <p:cNvSpPr/>
          <p:nvPr/>
        </p:nvSpPr>
        <p:spPr>
          <a:xfrm>
            <a:off x="0" y="5985000"/>
            <a:ext cx="8636760" cy="57960"/>
          </a:xfrm>
          <a:prstGeom prst="rect">
            <a:avLst/>
          </a:prstGeom>
          <a:solidFill>
            <a:srgbClr val="e48312"/>
          </a:solidFill>
          <a:ln w="25560">
            <a:noFill/>
          </a:ln>
        </p:spPr>
        <p:style>
          <a:lnRef idx="0"/>
          <a:fillRef idx="0"/>
          <a:effectRef idx="0"/>
          <a:fontRef idx="minor"/>
        </p:style>
      </p:sp>
      <p:sp>
        <p:nvSpPr>
          <p:cNvPr id="46" name="Line 3"/>
          <p:cNvSpPr/>
          <p:nvPr/>
        </p:nvSpPr>
        <p:spPr>
          <a:xfrm>
            <a:off x="844200" y="1641240"/>
            <a:ext cx="7064640" cy="1800"/>
          </a:xfrm>
          <a:prstGeom prst="line">
            <a:avLst/>
          </a:prstGeom>
          <a:ln w="6480">
            <a:solidFill>
              <a:srgbClr val="808080"/>
            </a:solidFill>
            <a:round/>
          </a:ln>
        </p:spPr>
        <p:style>
          <a:lnRef idx="0"/>
          <a:fillRef idx="0"/>
          <a:effectRef idx="0"/>
          <a:fontRef idx="minor"/>
        </p:style>
      </p:sp>
      <p:sp>
        <p:nvSpPr>
          <p:cNvPr id="47" name="PlaceHolder 4"/>
          <p:cNvSpPr>
            <a:spLocks noGrp="1"/>
          </p:cNvSpPr>
          <p:nvPr>
            <p:ph type="title"/>
          </p:nvPr>
        </p:nvSpPr>
        <p:spPr>
          <a:xfrm>
            <a:off x="432000" y="258480"/>
            <a:ext cx="7776000" cy="1081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48" name="PlaceHolder 5"/>
          <p:cNvSpPr>
            <a:spLocks noGrp="1"/>
          </p:cNvSpPr>
          <p:nvPr>
            <p:ph type="body"/>
          </p:nvPr>
        </p:nvSpPr>
        <p:spPr>
          <a:xfrm>
            <a:off x="432000" y="1516320"/>
            <a:ext cx="7776000" cy="37580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
        <p:nvSpPr>
          <p:cNvPr id="49" name="PlaceHolder 6"/>
          <p:cNvSpPr>
            <a:spLocks noGrp="1"/>
          </p:cNvSpPr>
          <p:nvPr>
            <p:ph type="ftr"/>
          </p:nvPr>
        </p:nvSpPr>
        <p:spPr>
          <a:xfrm>
            <a:off x="2954880" y="5903280"/>
            <a:ext cx="2738520" cy="446760"/>
          </a:xfrm>
          <a:prstGeom prst="rect">
            <a:avLst/>
          </a:prstGeom>
        </p:spPr>
        <p:txBody>
          <a:bodyPr lIns="0" rIns="0" tIns="0" bIns="0">
            <a:noAutofit/>
          </a:bodyPr>
          <a:p>
            <a:pPr algn="ctr"/>
            <a:r>
              <a:rPr b="0" lang="en-US" sz="1400" spc="-1" strike="noStrike">
                <a:latin typeface="Times New Roman"/>
              </a:rPr>
              <a:t>&lt;footer&gt;</a:t>
            </a:r>
            <a:endParaRPr b="0" lang="en-US" sz="1400" spc="-1" strike="noStrike">
              <a:latin typeface="Times New Roman"/>
            </a:endParaRPr>
          </a:p>
        </p:txBody>
      </p:sp>
      <p:sp>
        <p:nvSpPr>
          <p:cNvPr id="50" name="PlaceHolder 7"/>
          <p:cNvSpPr>
            <a:spLocks noGrp="1"/>
          </p:cNvSpPr>
          <p:nvPr>
            <p:ph type="sldNum"/>
          </p:nvPr>
        </p:nvSpPr>
        <p:spPr>
          <a:xfrm>
            <a:off x="6195240" y="5903280"/>
            <a:ext cx="2012760" cy="446760"/>
          </a:xfrm>
          <a:prstGeom prst="rect">
            <a:avLst/>
          </a:prstGeom>
        </p:spPr>
        <p:txBody>
          <a:bodyPr lIns="0" rIns="0" tIns="0" bIns="0">
            <a:noAutofit/>
          </a:bodyPr>
          <a:p>
            <a:pPr algn="r"/>
            <a:endParaRPr b="0" lang="en-US" sz="1400" spc="-1" strike="noStrike">
              <a:latin typeface="Times New Roman"/>
            </a:endParaRPr>
          </a:p>
          <a:p>
            <a:pPr algn="r"/>
            <a:fld id="{191FF494-B3DD-42ED-9491-B186E74DD7FE}" type="slidenum">
              <a:rPr b="0" lang="en-US" sz="1400" spc="-1" strike="noStrike">
                <a:solidFill>
                  <a:srgbClr val="ffffff"/>
                </a:solidFill>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7" name="CustomShape 1"/>
          <p:cNvSpPr/>
          <p:nvPr/>
        </p:nvSpPr>
        <p:spPr>
          <a:xfrm>
            <a:off x="0" y="6048360"/>
            <a:ext cx="8636760" cy="428040"/>
          </a:xfrm>
          <a:prstGeom prst="rect">
            <a:avLst/>
          </a:prstGeom>
          <a:solidFill>
            <a:srgbClr val="c0504d"/>
          </a:solidFill>
          <a:ln w="25560">
            <a:noFill/>
          </a:ln>
        </p:spPr>
        <p:style>
          <a:lnRef idx="0"/>
          <a:fillRef idx="0"/>
          <a:effectRef idx="0"/>
          <a:fontRef idx="minor"/>
        </p:style>
      </p:sp>
      <p:sp>
        <p:nvSpPr>
          <p:cNvPr id="88" name="CustomShape 2"/>
          <p:cNvSpPr/>
          <p:nvPr/>
        </p:nvSpPr>
        <p:spPr>
          <a:xfrm>
            <a:off x="0" y="5985000"/>
            <a:ext cx="8636760" cy="57960"/>
          </a:xfrm>
          <a:prstGeom prst="rect">
            <a:avLst/>
          </a:prstGeom>
          <a:solidFill>
            <a:srgbClr val="4f81bd"/>
          </a:solidFill>
          <a:ln w="25560">
            <a:noFill/>
          </a:ln>
        </p:spPr>
        <p:style>
          <a:lnRef idx="0"/>
          <a:fillRef idx="0"/>
          <a:effectRef idx="0"/>
          <a:fontRef idx="minor"/>
        </p:style>
      </p:sp>
      <p:sp>
        <p:nvSpPr>
          <p:cNvPr id="89" name="Line 3"/>
          <p:cNvSpPr/>
          <p:nvPr/>
        </p:nvSpPr>
        <p:spPr>
          <a:xfrm>
            <a:off x="844200" y="1641240"/>
            <a:ext cx="7064640" cy="1800"/>
          </a:xfrm>
          <a:prstGeom prst="line">
            <a:avLst/>
          </a:prstGeom>
          <a:ln w="6480">
            <a:solidFill>
              <a:srgbClr val="808080"/>
            </a:solidFill>
            <a:round/>
          </a:ln>
        </p:spPr>
        <p:style>
          <a:lnRef idx="0"/>
          <a:fillRef idx="0"/>
          <a:effectRef idx="0"/>
          <a:fontRef idx="minor"/>
        </p:style>
      </p:sp>
      <p:sp>
        <p:nvSpPr>
          <p:cNvPr id="90" name="PlaceHolder 4"/>
          <p:cNvSpPr>
            <a:spLocks noGrp="1"/>
          </p:cNvSpPr>
          <p:nvPr>
            <p:ph type="title"/>
          </p:nvPr>
        </p:nvSpPr>
        <p:spPr>
          <a:xfrm>
            <a:off x="432000" y="258480"/>
            <a:ext cx="7776000" cy="1081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91" name="PlaceHolder 5"/>
          <p:cNvSpPr>
            <a:spLocks noGrp="1"/>
          </p:cNvSpPr>
          <p:nvPr>
            <p:ph type="body"/>
          </p:nvPr>
        </p:nvSpPr>
        <p:spPr>
          <a:xfrm>
            <a:off x="432000" y="1516320"/>
            <a:ext cx="7776000" cy="37580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
        <p:nvSpPr>
          <p:cNvPr id="92" name="PlaceHolder 6"/>
          <p:cNvSpPr>
            <a:spLocks noGrp="1"/>
          </p:cNvSpPr>
          <p:nvPr>
            <p:ph type="ftr"/>
          </p:nvPr>
        </p:nvSpPr>
        <p:spPr>
          <a:xfrm>
            <a:off x="2954880" y="5903280"/>
            <a:ext cx="2738520" cy="446760"/>
          </a:xfrm>
          <a:prstGeom prst="rect">
            <a:avLst/>
          </a:prstGeom>
        </p:spPr>
        <p:txBody>
          <a:bodyPr lIns="0" rIns="0" tIns="0" bIns="0">
            <a:noAutofit/>
          </a:bodyPr>
          <a:p>
            <a:pPr algn="ctr"/>
            <a:r>
              <a:rPr b="0" lang="en-US" sz="1400" spc="-1" strike="noStrike">
                <a:latin typeface="Times New Roman"/>
              </a:rPr>
              <a:t>&lt;footer&gt;</a:t>
            </a:r>
            <a:endParaRPr b="0" lang="en-US" sz="1400" spc="-1" strike="noStrike">
              <a:latin typeface="Times New Roman"/>
            </a:endParaRPr>
          </a:p>
        </p:txBody>
      </p:sp>
      <p:sp>
        <p:nvSpPr>
          <p:cNvPr id="93" name="PlaceHolder 7"/>
          <p:cNvSpPr>
            <a:spLocks noGrp="1"/>
          </p:cNvSpPr>
          <p:nvPr>
            <p:ph type="sldNum"/>
          </p:nvPr>
        </p:nvSpPr>
        <p:spPr>
          <a:xfrm>
            <a:off x="6195240" y="5903280"/>
            <a:ext cx="2012760" cy="446760"/>
          </a:xfrm>
          <a:prstGeom prst="rect">
            <a:avLst/>
          </a:prstGeom>
        </p:spPr>
        <p:txBody>
          <a:bodyPr lIns="0" rIns="0" tIns="0" bIns="0">
            <a:noAutofit/>
          </a:bodyPr>
          <a:p>
            <a:pPr algn="r"/>
            <a:endParaRPr b="0" lang="en-US" sz="1400" spc="-1" strike="noStrike">
              <a:latin typeface="Times New Roman"/>
            </a:endParaRPr>
          </a:p>
          <a:p>
            <a:pPr algn="r"/>
            <a:fld id="{F357437A-A664-4EEF-9FC6-40411D04B694}" type="slidenum">
              <a:rPr b="0" lang="en-US" sz="1400" spc="-1" strike="noStrike">
                <a:solidFill>
                  <a:srgbClr val="ffffff"/>
                </a:solidFill>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 name="CustomShape 1"/>
          <p:cNvSpPr/>
          <p:nvPr/>
        </p:nvSpPr>
        <p:spPr>
          <a:xfrm>
            <a:off x="0" y="6048360"/>
            <a:ext cx="8636760" cy="428040"/>
          </a:xfrm>
          <a:prstGeom prst="rect">
            <a:avLst/>
          </a:prstGeom>
          <a:solidFill>
            <a:srgbClr val="c0504d"/>
          </a:solidFill>
          <a:ln w="25560">
            <a:noFill/>
          </a:ln>
        </p:spPr>
        <p:style>
          <a:lnRef idx="0"/>
          <a:fillRef idx="0"/>
          <a:effectRef idx="0"/>
          <a:fontRef idx="minor"/>
        </p:style>
      </p:sp>
      <p:sp>
        <p:nvSpPr>
          <p:cNvPr id="131" name="CustomShape 2"/>
          <p:cNvSpPr/>
          <p:nvPr/>
        </p:nvSpPr>
        <p:spPr>
          <a:xfrm>
            <a:off x="0" y="5985000"/>
            <a:ext cx="8636760" cy="57960"/>
          </a:xfrm>
          <a:prstGeom prst="rect">
            <a:avLst/>
          </a:prstGeom>
          <a:solidFill>
            <a:srgbClr val="4f81bd"/>
          </a:solidFill>
          <a:ln w="25560">
            <a:noFill/>
          </a:ln>
        </p:spPr>
        <p:style>
          <a:lnRef idx="0"/>
          <a:fillRef idx="0"/>
          <a:effectRef idx="0"/>
          <a:fontRef idx="minor"/>
        </p:style>
      </p:sp>
      <p:sp>
        <p:nvSpPr>
          <p:cNvPr id="132" name="PlaceHolder 3"/>
          <p:cNvSpPr>
            <a:spLocks noGrp="1"/>
          </p:cNvSpPr>
          <p:nvPr>
            <p:ph type="title"/>
          </p:nvPr>
        </p:nvSpPr>
        <p:spPr>
          <a:xfrm>
            <a:off x="432000" y="258480"/>
            <a:ext cx="7776000" cy="1081800"/>
          </a:xfrm>
          <a:prstGeom prst="rect">
            <a:avLst/>
          </a:prstGeom>
        </p:spPr>
        <p:txBody>
          <a:bodyPr lIns="0" rIns="0" tIns="0" bIns="0" anchor="ctr">
            <a:noAutofit/>
          </a:bodyPr>
          <a:p>
            <a:pPr algn="ctr"/>
            <a:r>
              <a:rPr b="0" lang="en-US" sz="4400" spc="-1" strike="noStrike">
                <a:latin typeface="Arial"/>
              </a:rPr>
              <a:t>Click to edit the title text format</a:t>
            </a:r>
            <a:endParaRPr b="0" lang="en-US" sz="4400" spc="-1" strike="noStrike">
              <a:latin typeface="Arial"/>
            </a:endParaRPr>
          </a:p>
        </p:txBody>
      </p:sp>
      <p:sp>
        <p:nvSpPr>
          <p:cNvPr id="133" name="PlaceHolder 4"/>
          <p:cNvSpPr>
            <a:spLocks noGrp="1"/>
          </p:cNvSpPr>
          <p:nvPr>
            <p:ph type="body"/>
          </p:nvPr>
        </p:nvSpPr>
        <p:spPr>
          <a:xfrm>
            <a:off x="432000" y="1516320"/>
            <a:ext cx="7776000" cy="37580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Click to edit the outline text format</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Second Outline Level</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Third Outline Level</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Fourth Outline Level</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Fifth Outline Level</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Sixth Outline Level</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Seventh Outline Level</a:t>
            </a:r>
            <a:endParaRPr b="0" lang="en-US" sz="2000" spc="-1" strike="noStrike">
              <a:latin typeface="Arial"/>
            </a:endParaRPr>
          </a:p>
        </p:txBody>
      </p:sp>
      <p:sp>
        <p:nvSpPr>
          <p:cNvPr id="134" name="PlaceHolder 5"/>
          <p:cNvSpPr>
            <a:spLocks noGrp="1"/>
          </p:cNvSpPr>
          <p:nvPr>
            <p:ph type="ftr"/>
          </p:nvPr>
        </p:nvSpPr>
        <p:spPr>
          <a:xfrm>
            <a:off x="2954880" y="5903280"/>
            <a:ext cx="2738520" cy="446760"/>
          </a:xfrm>
          <a:prstGeom prst="rect">
            <a:avLst/>
          </a:prstGeom>
        </p:spPr>
        <p:txBody>
          <a:bodyPr lIns="0" rIns="0" tIns="0" bIns="0">
            <a:noAutofit/>
          </a:bodyPr>
          <a:p>
            <a:pPr algn="ctr"/>
            <a:r>
              <a:rPr b="0" lang="en-US" sz="1400" spc="-1" strike="noStrike">
                <a:latin typeface="Times New Roman"/>
              </a:rPr>
              <a:t>&lt;footer&gt;</a:t>
            </a:r>
            <a:endParaRPr b="0" lang="en-US" sz="1400" spc="-1" strike="noStrike">
              <a:latin typeface="Times New Roman"/>
            </a:endParaRPr>
          </a:p>
        </p:txBody>
      </p:sp>
      <p:sp>
        <p:nvSpPr>
          <p:cNvPr id="135" name="PlaceHolder 6"/>
          <p:cNvSpPr>
            <a:spLocks noGrp="1"/>
          </p:cNvSpPr>
          <p:nvPr>
            <p:ph type="sldNum"/>
          </p:nvPr>
        </p:nvSpPr>
        <p:spPr>
          <a:xfrm>
            <a:off x="6195240" y="5903280"/>
            <a:ext cx="2012760" cy="446760"/>
          </a:xfrm>
          <a:prstGeom prst="rect">
            <a:avLst/>
          </a:prstGeom>
        </p:spPr>
        <p:txBody>
          <a:bodyPr lIns="0" rIns="0" tIns="0" bIns="0">
            <a:noAutofit/>
          </a:bodyPr>
          <a:p>
            <a:pPr algn="r"/>
            <a:endParaRPr b="0" lang="en-US" sz="1400" spc="-1" strike="noStrike">
              <a:latin typeface="Times New Roman"/>
            </a:endParaRPr>
          </a:p>
          <a:p>
            <a:pPr algn="r"/>
            <a:fld id="{38C3C80F-2377-4534-83B1-71570D73FFD4}" type="slidenum">
              <a:rPr b="0" lang="en-US" sz="1400" spc="-1" strike="noStrike">
                <a:solidFill>
                  <a:srgbClr val="ffffff"/>
                </a:solidFill>
                <a:latin typeface="Times New Roman"/>
              </a:rPr>
              <a:t>&lt;number&gt;</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4.wmf"/><Relationship Id="rId2"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image" Target="../media/image5.wmf"/><Relationship Id="rId2" Type="http://schemas.openxmlformats.org/officeDocument/2006/relationships/slideLayout" Target="../slideLayouts/slideLayout41.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37.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5.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slideLayout" Target="../slideLayouts/slideLayout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37.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4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3.wmf"/><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CustomShape 1"/>
          <p:cNvSpPr/>
          <p:nvPr/>
        </p:nvSpPr>
        <p:spPr>
          <a:xfrm>
            <a:off x="7015320" y="6103800"/>
            <a:ext cx="926280" cy="340560"/>
          </a:xfrm>
          <a:prstGeom prst="rect">
            <a:avLst/>
          </a:prstGeom>
          <a:noFill/>
          <a:ln>
            <a:noFill/>
          </a:ln>
        </p:spPr>
        <p:style>
          <a:lnRef idx="0"/>
          <a:fillRef idx="0"/>
          <a:effectRef idx="0"/>
          <a:fontRef idx="minor"/>
        </p:style>
      </p:sp>
      <p:sp>
        <p:nvSpPr>
          <p:cNvPr id="179" name="CustomShape 2"/>
          <p:cNvSpPr/>
          <p:nvPr/>
        </p:nvSpPr>
        <p:spPr>
          <a:xfrm>
            <a:off x="915840" y="696960"/>
            <a:ext cx="6751080" cy="29584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en-US" sz="4800" spc="-29" strike="noStrike">
                <a:solidFill>
                  <a:srgbClr val="404040"/>
                </a:solidFill>
                <a:latin typeface="Calibri Light"/>
                <a:ea typeface="DejaVu Sans"/>
              </a:rPr>
              <a:t>Nationale Rekeningen</a:t>
            </a:r>
            <a:br/>
            <a:r>
              <a:rPr b="0" lang="en-US" sz="4800" spc="-29" strike="noStrike">
                <a:solidFill>
                  <a:srgbClr val="404040"/>
                </a:solidFill>
                <a:latin typeface="Calibri Light"/>
                <a:ea typeface="DejaVu Sans"/>
              </a:rPr>
              <a:t>en </a:t>
            </a:r>
            <a:endParaRPr b="0" lang="en-US" sz="4800" spc="-1" strike="noStrike">
              <a:latin typeface="Arial"/>
            </a:endParaRPr>
          </a:p>
          <a:p>
            <a:pPr>
              <a:lnSpc>
                <a:spcPct val="85000"/>
              </a:lnSpc>
            </a:pPr>
            <a:r>
              <a:rPr b="0" lang="en-US" sz="4800" spc="-29" strike="noStrike">
                <a:solidFill>
                  <a:srgbClr val="404040"/>
                </a:solidFill>
                <a:latin typeface="Calibri Light"/>
                <a:ea typeface="DejaVu Sans"/>
              </a:rPr>
              <a:t>Milieuduurzaam</a:t>
            </a:r>
            <a:br/>
            <a:r>
              <a:rPr b="0" lang="en-US" sz="4800" spc="-29" strike="noStrike">
                <a:solidFill>
                  <a:srgbClr val="404040"/>
                </a:solidFill>
                <a:latin typeface="Calibri Light"/>
                <a:ea typeface="DejaVu Sans"/>
              </a:rPr>
              <a:t>Nationaal Inkomen (mDNI)</a:t>
            </a:r>
            <a:endParaRPr b="0" lang="en-US" sz="4800" spc="-1" strike="noStrike">
              <a:latin typeface="Arial"/>
            </a:endParaRPr>
          </a:p>
        </p:txBody>
      </p:sp>
      <p:sp>
        <p:nvSpPr>
          <p:cNvPr id="180" name="CustomShape 3"/>
          <p:cNvSpPr/>
          <p:nvPr/>
        </p:nvSpPr>
        <p:spPr>
          <a:xfrm>
            <a:off x="3200400" y="4494240"/>
            <a:ext cx="4295160" cy="1356480"/>
          </a:xfrm>
          <a:prstGeom prst="rect">
            <a:avLst/>
          </a:prstGeom>
          <a:noFill/>
          <a:ln>
            <a:noFill/>
          </a:ln>
        </p:spPr>
        <p:style>
          <a:lnRef idx="0"/>
          <a:fillRef idx="0"/>
          <a:effectRef idx="0"/>
          <a:fontRef idx="minor"/>
        </p:style>
        <p:txBody>
          <a:bodyPr lIns="0" rIns="0" tIns="45000" bIns="45000">
            <a:noAutofit/>
          </a:bodyPr>
          <a:p>
            <a:pPr algn="r">
              <a:lnSpc>
                <a:spcPct val="90000"/>
              </a:lnSpc>
              <a:spcBef>
                <a:spcPts val="1199"/>
              </a:spcBef>
              <a:spcAft>
                <a:spcPts val="201"/>
              </a:spcAft>
            </a:pPr>
            <a:r>
              <a:rPr b="0" lang="en-US" sz="2400" spc="-1" strike="noStrike">
                <a:solidFill>
                  <a:srgbClr val="404040"/>
                </a:solidFill>
                <a:latin typeface="Calibri"/>
                <a:ea typeface="DejaVu Sans"/>
              </a:rPr>
              <a:t>Roefie Hueting en Bart de Boer</a:t>
            </a:r>
            <a:endParaRPr b="0" lang="en-US" sz="2400" spc="-1" strike="noStrike">
              <a:latin typeface="Arial"/>
            </a:endParaRPr>
          </a:p>
          <a:p>
            <a:pPr algn="r">
              <a:lnSpc>
                <a:spcPct val="90000"/>
              </a:lnSpc>
              <a:spcBef>
                <a:spcPts val="1199"/>
              </a:spcBef>
              <a:spcAft>
                <a:spcPts val="201"/>
              </a:spcAft>
            </a:pPr>
            <a:r>
              <a:rPr b="0" lang="en-US" sz="2400" spc="-1" strike="noStrike">
                <a:solidFill>
                  <a:srgbClr val="404040"/>
                </a:solidFill>
                <a:latin typeface="Calibri"/>
                <a:ea typeface="DejaVu Sans"/>
              </a:rPr>
              <a:t>11 juli 2019</a:t>
            </a:r>
            <a:endParaRPr b="0" lang="en-US" sz="2400" spc="-1" strike="noStrike">
              <a:latin typeface="Arial"/>
            </a:endParaRPr>
          </a:p>
          <a:p>
            <a:pPr algn="r">
              <a:lnSpc>
                <a:spcPct val="90000"/>
              </a:lnSpc>
              <a:spcBef>
                <a:spcPts val="1199"/>
              </a:spcBef>
              <a:spcAft>
                <a:spcPts val="201"/>
              </a:spcAft>
            </a:pPr>
            <a:r>
              <a:rPr b="0" lang="en-US" sz="1400" spc="-1" strike="noStrike">
                <a:solidFill>
                  <a:srgbClr val="404040"/>
                </a:solidFill>
                <a:latin typeface="Calibri"/>
                <a:ea typeface="DejaVu Sans"/>
              </a:rPr>
              <a:t>www.sni-hueting.info</a:t>
            </a:r>
            <a:endParaRPr b="0" lang="en-US" sz="1400" spc="-1" strike="noStrike">
              <a:latin typeface="Arial"/>
            </a:endParaRPr>
          </a:p>
          <a:p>
            <a:pPr algn="r">
              <a:lnSpc>
                <a:spcPct val="90000"/>
              </a:lnSpc>
              <a:spcBef>
                <a:spcPts val="1199"/>
              </a:spcBef>
              <a:spcAft>
                <a:spcPts val="201"/>
              </a:spcAft>
            </a:pPr>
            <a:endParaRPr b="0" lang="en-US" sz="1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CustomShape 1"/>
          <p:cNvSpPr/>
          <p:nvPr/>
        </p:nvSpPr>
        <p:spPr>
          <a:xfrm>
            <a:off x="7015320" y="6103800"/>
            <a:ext cx="926280" cy="340560"/>
          </a:xfrm>
          <a:prstGeom prst="rect">
            <a:avLst/>
          </a:prstGeom>
          <a:noFill/>
          <a:ln>
            <a:noFill/>
          </a:ln>
        </p:spPr>
        <p:style>
          <a:lnRef idx="0"/>
          <a:fillRef idx="0"/>
          <a:effectRef idx="0"/>
          <a:fontRef idx="minor"/>
        </p:style>
      </p:sp>
      <p:sp>
        <p:nvSpPr>
          <p:cNvPr id="202" name="CustomShape 2"/>
          <p:cNvSpPr/>
          <p:nvPr/>
        </p:nvSpPr>
        <p:spPr>
          <a:xfrm>
            <a:off x="644400" y="425520"/>
            <a:ext cx="7308000" cy="10756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en-US" sz="4800" spc="-29" strike="noStrike">
                <a:solidFill>
                  <a:srgbClr val="404040"/>
                </a:solidFill>
                <a:latin typeface="Calibri Light"/>
                <a:ea typeface="DejaVu Sans"/>
              </a:rPr>
              <a:t>Normen voor </a:t>
            </a:r>
            <a:br/>
            <a:r>
              <a:rPr b="0" lang="en-US" sz="4800" spc="-29" strike="noStrike">
                <a:solidFill>
                  <a:srgbClr val="404040"/>
                </a:solidFill>
                <a:latin typeface="Calibri Light"/>
                <a:ea typeface="DejaVu Sans"/>
              </a:rPr>
              <a:t>milieu-duurzaamheid</a:t>
            </a:r>
            <a:endParaRPr b="0" lang="en-US" sz="4800" spc="-1" strike="noStrike">
              <a:latin typeface="Arial"/>
            </a:endParaRPr>
          </a:p>
        </p:txBody>
      </p:sp>
      <p:sp>
        <p:nvSpPr>
          <p:cNvPr id="203" name="CustomShape 3"/>
          <p:cNvSpPr/>
          <p:nvPr/>
        </p:nvSpPr>
        <p:spPr>
          <a:xfrm>
            <a:off x="635040" y="1652760"/>
            <a:ext cx="7135200" cy="4533120"/>
          </a:xfrm>
          <a:prstGeom prst="rect">
            <a:avLst/>
          </a:prstGeom>
          <a:noFill/>
          <a:ln>
            <a:noFill/>
          </a:ln>
        </p:spPr>
        <p:style>
          <a:lnRef idx="0"/>
          <a:fillRef idx="0"/>
          <a:effectRef idx="0"/>
          <a:fontRef idx="minor"/>
        </p:style>
        <p:txBody>
          <a:bodyPr lIns="0" rIns="0" tIns="45000" bIns="45000">
            <a:noAutofit/>
          </a:bodyPr>
          <a:p>
            <a:pPr>
              <a:lnSpc>
                <a:spcPct val="100000"/>
              </a:lnSpc>
            </a:pPr>
            <a:endParaRPr b="0" lang="en-US" sz="1800" spc="-1" strike="noStrike">
              <a:latin typeface="Arial"/>
            </a:endParaRPr>
          </a:p>
          <a:p>
            <a:pPr lvl="1" marL="382680" indent="-178560">
              <a:lnSpc>
                <a:spcPct val="90000"/>
              </a:lnSpc>
              <a:spcBef>
                <a:spcPts val="201"/>
              </a:spcBef>
              <a:spcAft>
                <a:spcPts val="400"/>
              </a:spcAft>
              <a:buClr>
                <a:srgbClr val="e48312"/>
              </a:buClr>
              <a:buFont typeface="Calibri"/>
              <a:buChar char="◦"/>
            </a:pPr>
            <a:r>
              <a:rPr b="1" lang="en-US" sz="2600" spc="-1" strike="noStrike">
                <a:solidFill>
                  <a:srgbClr val="404040"/>
                </a:solidFill>
                <a:latin typeface="Calibri"/>
                <a:ea typeface="DejaVu Sans"/>
              </a:rPr>
              <a:t>Norm: </a:t>
            </a:r>
            <a:r>
              <a:rPr b="0" lang="en-US" sz="2600" spc="-1" strike="noStrike">
                <a:solidFill>
                  <a:srgbClr val="404040"/>
                </a:solidFill>
                <a:latin typeface="Calibri"/>
                <a:ea typeface="DejaVu Sans"/>
              </a:rPr>
              <a:t>grens aan milieugebruik (hulpbronnen, emissies) dat een milieuprobleem veroorzaakt, bijv. klimaatverandering, erosie, overbemesting</a:t>
            </a:r>
            <a:endParaRPr b="0" lang="en-US" sz="2600" spc="-1" strike="noStrike">
              <a:latin typeface="Arial"/>
            </a:endParaRPr>
          </a:p>
          <a:p>
            <a:pPr lvl="1" marL="382680" indent="-178560">
              <a:lnSpc>
                <a:spcPct val="9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Afgeleid uit de </a:t>
            </a:r>
            <a:r>
              <a:rPr b="1" lang="en-US" sz="2600" spc="-1" strike="noStrike">
                <a:solidFill>
                  <a:srgbClr val="404040"/>
                </a:solidFill>
                <a:latin typeface="Calibri"/>
                <a:ea typeface="DejaVu Sans"/>
              </a:rPr>
              <a:t>literatuur</a:t>
            </a:r>
            <a:r>
              <a:rPr b="0" lang="en-US" sz="2600" spc="-1" strike="noStrike">
                <a:solidFill>
                  <a:srgbClr val="404040"/>
                </a:solidFill>
                <a:latin typeface="Calibri"/>
                <a:ea typeface="DejaVu Sans"/>
              </a:rPr>
              <a:t> over </a:t>
            </a:r>
            <a:r>
              <a:rPr b="1" lang="en-US" sz="2600" spc="-1" strike="noStrike">
                <a:solidFill>
                  <a:srgbClr val="404040"/>
                </a:solidFill>
                <a:latin typeface="Calibri"/>
                <a:ea typeface="DejaVu Sans"/>
              </a:rPr>
              <a:t>behoud</a:t>
            </a:r>
            <a:r>
              <a:rPr b="0" lang="en-US" sz="2600" spc="-1" strike="noStrike">
                <a:solidFill>
                  <a:srgbClr val="404040"/>
                </a:solidFill>
                <a:latin typeface="Calibri"/>
                <a:ea typeface="DejaVu Sans"/>
              </a:rPr>
              <a:t> van </a:t>
            </a:r>
            <a:r>
              <a:rPr b="1" lang="en-US" sz="2600" spc="-1" strike="noStrike">
                <a:solidFill>
                  <a:srgbClr val="404040"/>
                </a:solidFill>
                <a:latin typeface="Calibri"/>
                <a:ea typeface="DejaVu Sans"/>
              </a:rPr>
              <a:t>milieufuncties</a:t>
            </a:r>
            <a:r>
              <a:rPr b="0" lang="en-US" sz="2600" spc="-1" strike="noStrike">
                <a:solidFill>
                  <a:srgbClr val="404040"/>
                </a:solidFill>
                <a:latin typeface="Calibri"/>
                <a:ea typeface="DejaVu Sans"/>
              </a:rPr>
              <a:t>: behoud biodiversiteit, behoud menselijke gezondheid, ruimtelijke bereikbaarheid van alle functies</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CustomShape 1"/>
          <p:cNvSpPr/>
          <p:nvPr/>
        </p:nvSpPr>
        <p:spPr>
          <a:xfrm>
            <a:off x="704880" y="606600"/>
            <a:ext cx="7125480" cy="81540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en-US" sz="4800" spc="-29" strike="noStrike">
                <a:solidFill>
                  <a:srgbClr val="404040"/>
                </a:solidFill>
                <a:latin typeface="Calibri Light"/>
                <a:ea typeface="DejaVu Sans"/>
              </a:rPr>
              <a:t>Definities NI en mDNI</a:t>
            </a:r>
            <a:endParaRPr b="0" lang="en-US" sz="4800" spc="-1" strike="noStrike">
              <a:latin typeface="Arial"/>
            </a:endParaRPr>
          </a:p>
        </p:txBody>
      </p:sp>
      <p:sp>
        <p:nvSpPr>
          <p:cNvPr id="205" name="CustomShape 2"/>
          <p:cNvSpPr/>
          <p:nvPr/>
        </p:nvSpPr>
        <p:spPr>
          <a:xfrm>
            <a:off x="777960" y="1743120"/>
            <a:ext cx="7124040" cy="3798000"/>
          </a:xfrm>
          <a:prstGeom prst="rect">
            <a:avLst/>
          </a:prstGeom>
          <a:noFill/>
          <a:ln>
            <a:noFill/>
          </a:ln>
        </p:spPr>
        <p:style>
          <a:lnRef idx="0"/>
          <a:fillRef idx="0"/>
          <a:effectRef idx="0"/>
          <a:fontRef idx="minor"/>
        </p:style>
      </p:sp>
      <p:sp>
        <p:nvSpPr>
          <p:cNvPr id="206" name="CustomShape 3"/>
          <p:cNvSpPr/>
          <p:nvPr/>
        </p:nvSpPr>
        <p:spPr>
          <a:xfrm>
            <a:off x="731880" y="1920960"/>
            <a:ext cx="7495560" cy="3064680"/>
          </a:xfrm>
          <a:prstGeom prst="rect">
            <a:avLst/>
          </a:prstGeom>
          <a:noFill/>
          <a:ln>
            <a:noFill/>
          </a:ln>
        </p:spPr>
        <p:style>
          <a:lnRef idx="0"/>
          <a:fillRef idx="0"/>
          <a:effectRef idx="0"/>
          <a:fontRef idx="minor"/>
        </p:style>
        <p:txBody>
          <a:bodyPr lIns="90000" rIns="90000" tIns="45000" bIns="45000">
            <a:noAutofit/>
          </a:bodyPr>
          <a:p>
            <a:pPr marL="216000" indent="-213480">
              <a:lnSpc>
                <a:spcPct val="100000"/>
              </a:lnSpc>
              <a:buClr>
                <a:srgbClr val="000000"/>
              </a:buClr>
              <a:buSzPct val="45000"/>
              <a:buFont typeface="Wingdings" charset="2"/>
              <a:buChar char=""/>
            </a:pPr>
            <a:r>
              <a:rPr b="0" lang="en-US" sz="2600" spc="-1" strike="noStrike">
                <a:solidFill>
                  <a:srgbClr val="404040"/>
                </a:solidFill>
                <a:latin typeface="Calibri Light"/>
                <a:ea typeface="DejaVu Sans"/>
              </a:rPr>
              <a:t>Het standaard nationaal inkomen NI = som van de toegevoegde waarden = </a:t>
            </a:r>
            <a:r>
              <a:rPr b="1" lang="en-US" sz="2600" spc="-1" strike="noStrike">
                <a:solidFill>
                  <a:srgbClr val="404040"/>
                </a:solidFill>
                <a:latin typeface="Calibri Light"/>
                <a:ea typeface="DejaVu Sans"/>
              </a:rPr>
              <a:t>productie</a:t>
            </a:r>
            <a:br/>
            <a:r>
              <a:rPr b="0" lang="en-US" sz="2600" spc="-1" strike="noStrike">
                <a:solidFill>
                  <a:srgbClr val="404040"/>
                </a:solidFill>
                <a:latin typeface="Calibri Light"/>
                <a:ea typeface="DejaVu Sans"/>
              </a:rPr>
              <a:t> </a:t>
            </a:r>
            <a:endParaRPr b="0" lang="en-US" sz="2600" spc="-1" strike="noStrike">
              <a:latin typeface="Arial"/>
            </a:endParaRPr>
          </a:p>
          <a:p>
            <a:pPr marL="216000" indent="-213480">
              <a:lnSpc>
                <a:spcPct val="100000"/>
              </a:lnSpc>
              <a:buClr>
                <a:srgbClr val="000000"/>
              </a:buClr>
              <a:buSzPct val="45000"/>
              <a:buFont typeface="Wingdings" charset="2"/>
              <a:buChar char=""/>
            </a:pPr>
            <a:r>
              <a:rPr b="0" lang="en-US" sz="2600" spc="-1" strike="noStrike">
                <a:solidFill>
                  <a:srgbClr val="404040"/>
                </a:solidFill>
                <a:latin typeface="Calibri Light"/>
                <a:ea typeface="DejaVu Sans"/>
              </a:rPr>
              <a:t>Het milieu-duurzaam nationaal inkomen mDNI = </a:t>
            </a:r>
            <a:r>
              <a:rPr b="1" lang="en-US" sz="2600" spc="-1" strike="noStrike">
                <a:solidFill>
                  <a:srgbClr val="404040"/>
                </a:solidFill>
                <a:latin typeface="Calibri Light"/>
                <a:ea typeface="DejaVu Sans"/>
              </a:rPr>
              <a:t>maximale productie</a:t>
            </a:r>
            <a:r>
              <a:rPr b="0" lang="en-US" sz="2600" spc="-1" strike="noStrike">
                <a:solidFill>
                  <a:srgbClr val="404040"/>
                </a:solidFill>
                <a:latin typeface="Calibri Light"/>
                <a:ea typeface="DejaVu Sans"/>
              </a:rPr>
              <a:t>, met de </a:t>
            </a:r>
            <a:r>
              <a:rPr b="1" lang="en-US" sz="2600" spc="-1" strike="noStrike">
                <a:solidFill>
                  <a:srgbClr val="404040"/>
                </a:solidFill>
                <a:latin typeface="Calibri Light"/>
                <a:ea typeface="DejaVu Sans"/>
              </a:rPr>
              <a:t>technologie van het jaar van waarneming</a:t>
            </a:r>
            <a:r>
              <a:rPr b="0" lang="en-US" sz="2600" spc="-1" strike="noStrike">
                <a:solidFill>
                  <a:srgbClr val="404040"/>
                </a:solidFill>
                <a:latin typeface="Calibri Light"/>
                <a:ea typeface="DejaVu Sans"/>
              </a:rPr>
              <a:t>, waarbij de </a:t>
            </a:r>
            <a:r>
              <a:rPr b="1" lang="en-US" sz="2600" spc="-1" strike="noStrike">
                <a:solidFill>
                  <a:srgbClr val="404040"/>
                </a:solidFill>
                <a:latin typeface="Calibri Light"/>
                <a:ea typeface="DejaVu Sans"/>
              </a:rPr>
              <a:t>milieufuncties</a:t>
            </a:r>
            <a:r>
              <a:rPr b="0" lang="en-US" sz="2600" spc="-1" strike="noStrike">
                <a:solidFill>
                  <a:srgbClr val="404040"/>
                </a:solidFill>
                <a:latin typeface="Calibri Light"/>
                <a:ea typeface="DejaVu Sans"/>
              </a:rPr>
              <a:t>  - d.w.z. </a:t>
            </a:r>
            <a:r>
              <a:rPr b="0" i="1" lang="en-US" sz="2600" spc="-1" strike="noStrike">
                <a:solidFill>
                  <a:srgbClr val="404040"/>
                </a:solidFill>
                <a:latin typeface="Calibri Light"/>
                <a:ea typeface="DejaVu Sans"/>
              </a:rPr>
              <a:t>gebruiksmogelijkheden van de niet door de mens gemaakte fysieke omgeving - </a:t>
            </a:r>
            <a:r>
              <a:rPr b="0" lang="en-US" sz="2600" spc="-1" strike="noStrike">
                <a:solidFill>
                  <a:srgbClr val="404040"/>
                </a:solidFill>
                <a:latin typeface="Calibri Light"/>
                <a:ea typeface="DejaVu Sans"/>
              </a:rPr>
              <a:t>beschikbaar blijven voor </a:t>
            </a:r>
            <a:r>
              <a:rPr b="1" lang="en-US" sz="2600" spc="-1" strike="noStrike">
                <a:solidFill>
                  <a:srgbClr val="404040"/>
                </a:solidFill>
                <a:latin typeface="Calibri Light"/>
                <a:ea typeface="DejaVu Sans"/>
              </a:rPr>
              <a:t>toekomstige generaties</a:t>
            </a:r>
            <a:endParaRPr b="0" lang="en-US" sz="26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CustomShape 1"/>
          <p:cNvSpPr/>
          <p:nvPr/>
        </p:nvSpPr>
        <p:spPr>
          <a:xfrm>
            <a:off x="895320" y="498600"/>
            <a:ext cx="7124040" cy="918360"/>
          </a:xfrm>
          <a:prstGeom prst="rect">
            <a:avLst/>
          </a:prstGeom>
          <a:noFill/>
          <a:ln>
            <a:noFill/>
          </a:ln>
        </p:spPr>
        <p:style>
          <a:lnRef idx="0"/>
          <a:fillRef idx="0"/>
          <a:effectRef idx="0"/>
          <a:fontRef idx="minor"/>
        </p:style>
        <p:txBody>
          <a:bodyPr lIns="90000" rIns="90000" tIns="45000" bIns="45000" anchor="b">
            <a:normAutofit/>
          </a:bodyPr>
          <a:p>
            <a:pPr>
              <a:lnSpc>
                <a:spcPct val="85000"/>
              </a:lnSpc>
            </a:pPr>
            <a:r>
              <a:rPr b="0" lang="en-US" sz="4800" spc="-29" strike="noStrike">
                <a:solidFill>
                  <a:srgbClr val="404040"/>
                </a:solidFill>
                <a:latin typeface="Calibri Light"/>
                <a:ea typeface="DejaVu Sans"/>
              </a:rPr>
              <a:t>Het gaat om de afstand</a:t>
            </a:r>
            <a:endParaRPr b="0" lang="en-US" sz="4800" spc="-1" strike="noStrike">
              <a:latin typeface="Arial"/>
            </a:endParaRPr>
          </a:p>
        </p:txBody>
      </p:sp>
      <p:sp>
        <p:nvSpPr>
          <p:cNvPr id="208" name="CustomShape 2"/>
          <p:cNvSpPr/>
          <p:nvPr/>
        </p:nvSpPr>
        <p:spPr>
          <a:xfrm>
            <a:off x="777960" y="1743120"/>
            <a:ext cx="7124040" cy="3798000"/>
          </a:xfrm>
          <a:prstGeom prst="rect">
            <a:avLst/>
          </a:prstGeom>
          <a:noFill/>
          <a:ln>
            <a:noFill/>
          </a:ln>
        </p:spPr>
        <p:style>
          <a:lnRef idx="0"/>
          <a:fillRef idx="0"/>
          <a:effectRef idx="0"/>
          <a:fontRef idx="minor"/>
        </p:style>
        <p:txBody>
          <a:bodyPr lIns="0" rIns="0" tIns="45000" bIns="45000">
            <a:noAutofit/>
          </a:bodyPr>
          <a:p>
            <a:pPr>
              <a:lnSpc>
                <a:spcPct val="90000"/>
              </a:lnSpc>
              <a:spcBef>
                <a:spcPts val="1199"/>
              </a:spcBef>
              <a:spcAft>
                <a:spcPts val="201"/>
              </a:spcAft>
            </a:pPr>
            <a:endParaRPr b="0" lang="en-US" sz="1800" spc="-1" strike="noStrike">
              <a:latin typeface="Arial"/>
            </a:endParaRPr>
          </a:p>
          <a:p>
            <a:pPr>
              <a:lnSpc>
                <a:spcPct val="90000"/>
              </a:lnSpc>
              <a:spcBef>
                <a:spcPts val="1199"/>
              </a:spcBef>
              <a:spcAft>
                <a:spcPts val="201"/>
              </a:spcAft>
            </a:pPr>
            <a:endParaRPr b="0" lang="en-US" sz="1800" spc="-1" strike="noStrike">
              <a:latin typeface="Arial"/>
            </a:endParaRPr>
          </a:p>
          <a:p>
            <a:pPr algn="ctr">
              <a:lnSpc>
                <a:spcPct val="90000"/>
              </a:lnSpc>
              <a:spcBef>
                <a:spcPts val="1199"/>
              </a:spcBef>
              <a:spcAft>
                <a:spcPts val="201"/>
              </a:spcAft>
            </a:pPr>
            <a:r>
              <a:rPr b="1" lang="en-US" sz="5400" spc="-1" strike="noStrike">
                <a:solidFill>
                  <a:srgbClr val="404040"/>
                </a:solidFill>
                <a:latin typeface="Calibri"/>
                <a:ea typeface="BatangChe"/>
              </a:rPr>
              <a:t>eΔ= NI – mDNI</a:t>
            </a:r>
            <a:endParaRPr b="0" lang="en-US" sz="5400" spc="-1" strike="noStrike">
              <a:latin typeface="Arial"/>
            </a:endParaRPr>
          </a:p>
          <a:p>
            <a:pPr algn="ctr">
              <a:lnSpc>
                <a:spcPct val="90000"/>
              </a:lnSpc>
              <a:spcBef>
                <a:spcPts val="1199"/>
              </a:spcBef>
              <a:spcAft>
                <a:spcPts val="201"/>
              </a:spcAft>
            </a:pPr>
            <a:endParaRPr b="0" lang="en-US" sz="5400" spc="-1" strike="noStrike">
              <a:latin typeface="Arial"/>
            </a:endParaRPr>
          </a:p>
          <a:p>
            <a:pPr algn="ctr">
              <a:lnSpc>
                <a:spcPct val="90000"/>
              </a:lnSpc>
              <a:spcBef>
                <a:spcPts val="1199"/>
              </a:spcBef>
              <a:spcAft>
                <a:spcPts val="201"/>
              </a:spcAft>
            </a:pPr>
            <a:r>
              <a:rPr b="0" i="1" lang="en-US" sz="5400" spc="-1" strike="noStrike">
                <a:solidFill>
                  <a:srgbClr val="404040"/>
                </a:solidFill>
                <a:latin typeface="Calibri"/>
                <a:ea typeface="BatangChe"/>
              </a:rPr>
              <a:t>Negeren </a:t>
            </a:r>
            <a:r>
              <a:rPr b="0" i="1" lang="en-US" sz="5400" spc="160" strike="noStrike">
                <a:solidFill>
                  <a:srgbClr val="404040"/>
                </a:solidFill>
                <a:latin typeface="Calibri"/>
                <a:ea typeface="BatangChe"/>
              </a:rPr>
              <a:t>of</a:t>
            </a:r>
            <a:r>
              <a:rPr b="0" lang="en-US" sz="5400" spc="-1" strike="noStrike">
                <a:solidFill>
                  <a:srgbClr val="404040"/>
                </a:solidFill>
                <a:latin typeface="Calibri"/>
                <a:ea typeface="BatangChe"/>
              </a:rPr>
              <a:t> v</a:t>
            </a:r>
            <a:r>
              <a:rPr b="0" i="1" lang="en-US" sz="5400" spc="-1" strike="noStrike">
                <a:solidFill>
                  <a:srgbClr val="404040"/>
                </a:solidFill>
                <a:latin typeface="Calibri"/>
                <a:ea typeface="BatangChe"/>
              </a:rPr>
              <a:t>erkleinen eΔ</a:t>
            </a:r>
            <a:endParaRPr b="0" lang="en-US" sz="5400" spc="-1" strike="noStrike">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9" name="CustomShape 1"/>
          <p:cNvSpPr/>
          <p:nvPr/>
        </p:nvSpPr>
        <p:spPr>
          <a:xfrm>
            <a:off x="7015320" y="6103800"/>
            <a:ext cx="926280" cy="340560"/>
          </a:xfrm>
          <a:prstGeom prst="rect">
            <a:avLst/>
          </a:prstGeom>
          <a:noFill/>
          <a:ln>
            <a:noFill/>
          </a:ln>
        </p:spPr>
        <p:style>
          <a:lnRef idx="0"/>
          <a:fillRef idx="0"/>
          <a:effectRef idx="0"/>
          <a:fontRef idx="minor"/>
        </p:style>
      </p:sp>
      <p:sp>
        <p:nvSpPr>
          <p:cNvPr id="210" name="CustomShape 2"/>
          <p:cNvSpPr/>
          <p:nvPr/>
        </p:nvSpPr>
        <p:spPr>
          <a:xfrm>
            <a:off x="1146240" y="309600"/>
            <a:ext cx="6385680" cy="1061280"/>
          </a:xfrm>
          <a:prstGeom prst="rect">
            <a:avLst/>
          </a:prstGeom>
          <a:noFill/>
          <a:ln>
            <a:noFill/>
          </a:ln>
        </p:spPr>
        <p:style>
          <a:lnRef idx="0"/>
          <a:fillRef idx="0"/>
          <a:effectRef idx="0"/>
          <a:fontRef idx="minor"/>
        </p:style>
        <p:txBody>
          <a:bodyPr lIns="90000" rIns="90000" tIns="45000" bIns="45000">
            <a:noAutofit/>
          </a:bodyPr>
          <a:p>
            <a:pPr algn="r">
              <a:lnSpc>
                <a:spcPct val="100000"/>
              </a:lnSpc>
              <a:spcBef>
                <a:spcPts val="1599"/>
              </a:spcBef>
            </a:pPr>
            <a:r>
              <a:rPr b="0" lang="en-US" sz="3200" spc="-1" strike="noStrike">
                <a:solidFill>
                  <a:srgbClr val="000000"/>
                </a:solidFill>
                <a:latin typeface="Calibri Light"/>
                <a:ea typeface="DejaVu Sans"/>
              </a:rPr>
              <a:t>NI, mDNI, eΔ= NI - mDNI, Nederland 1990-2015</a:t>
            </a:r>
            <a:endParaRPr b="0" lang="en-US" sz="3200" spc="-1" strike="noStrike">
              <a:latin typeface="Arial"/>
            </a:endParaRPr>
          </a:p>
        </p:txBody>
      </p:sp>
      <p:pic>
        <p:nvPicPr>
          <p:cNvPr id="211" name="Picture 298" descr=""/>
          <p:cNvPicPr/>
          <p:nvPr/>
        </p:nvPicPr>
        <p:blipFill>
          <a:blip r:embed="rId1"/>
          <a:stretch/>
        </p:blipFill>
        <p:spPr>
          <a:xfrm>
            <a:off x="666720" y="933480"/>
            <a:ext cx="7350840" cy="4842720"/>
          </a:xfrm>
          <a:prstGeom prst="rect">
            <a:avLst/>
          </a:prstGeom>
          <a:ln w="9360">
            <a:noFill/>
          </a:ln>
        </p:spPr>
      </p:pic>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CustomShape 1"/>
          <p:cNvSpPr/>
          <p:nvPr/>
        </p:nvSpPr>
        <p:spPr>
          <a:xfrm>
            <a:off x="785880" y="495360"/>
            <a:ext cx="7125480" cy="8326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en-US" sz="4800" spc="-29" strike="noStrike">
                <a:solidFill>
                  <a:srgbClr val="404040"/>
                </a:solidFill>
                <a:latin typeface="Calibri Light"/>
                <a:ea typeface="DejaVu Sans"/>
              </a:rPr>
              <a:t>A proof of concept</a:t>
            </a:r>
            <a:endParaRPr b="0" lang="en-US" sz="4800" spc="-1" strike="noStrike">
              <a:latin typeface="Arial"/>
            </a:endParaRPr>
          </a:p>
        </p:txBody>
      </p:sp>
      <p:sp>
        <p:nvSpPr>
          <p:cNvPr id="213" name="CustomShape 2"/>
          <p:cNvSpPr/>
          <p:nvPr/>
        </p:nvSpPr>
        <p:spPr>
          <a:xfrm>
            <a:off x="7015320" y="6103800"/>
            <a:ext cx="926280" cy="340560"/>
          </a:xfrm>
          <a:prstGeom prst="rect">
            <a:avLst/>
          </a:prstGeom>
          <a:noFill/>
          <a:ln>
            <a:noFill/>
          </a:ln>
        </p:spPr>
        <p:style>
          <a:lnRef idx="0"/>
          <a:fillRef idx="0"/>
          <a:effectRef idx="0"/>
          <a:fontRef idx="minor"/>
        </p:style>
      </p:sp>
      <p:sp>
        <p:nvSpPr>
          <p:cNvPr id="214" name="CustomShape 3"/>
          <p:cNvSpPr/>
          <p:nvPr/>
        </p:nvSpPr>
        <p:spPr>
          <a:xfrm>
            <a:off x="731880" y="4535640"/>
            <a:ext cx="7770240" cy="948600"/>
          </a:xfrm>
          <a:prstGeom prst="rect">
            <a:avLst/>
          </a:prstGeom>
          <a:noFill/>
          <a:ln>
            <a:noFill/>
          </a:ln>
        </p:spPr>
        <p:style>
          <a:lnRef idx="0"/>
          <a:fillRef idx="0"/>
          <a:effectRef idx="0"/>
          <a:fontRef idx="minor"/>
        </p:style>
        <p:txBody>
          <a:bodyPr lIns="90000" rIns="90000" tIns="45000" bIns="45000">
            <a:noAutofit/>
          </a:bodyPr>
          <a:p>
            <a:pPr>
              <a:lnSpc>
                <a:spcPct val="100000"/>
              </a:lnSpc>
              <a:spcBef>
                <a:spcPts val="1199"/>
              </a:spcBef>
              <a:spcAft>
                <a:spcPts val="601"/>
              </a:spcAft>
            </a:pPr>
            <a:r>
              <a:rPr b="0" lang="en-US" sz="1800" spc="-1" strike="noStrike">
                <a:solidFill>
                  <a:srgbClr val="000000"/>
                </a:solidFill>
                <a:latin typeface="Calibri"/>
                <a:ea typeface="DejaVu Sans"/>
              </a:rPr>
              <a:t>Hueting &amp; De Boer (2019). eΔ ≈ NNI – eSNNI. eFootprint = 100 / %</a:t>
            </a:r>
            <a:endParaRPr b="0" lang="en-US" sz="1800" spc="-1" strike="noStrike">
              <a:latin typeface="Arial"/>
            </a:endParaRPr>
          </a:p>
          <a:p>
            <a:pPr>
              <a:lnSpc>
                <a:spcPct val="100000"/>
              </a:lnSpc>
              <a:spcBef>
                <a:spcPts val="901"/>
              </a:spcBef>
            </a:pPr>
            <a:r>
              <a:rPr b="0" lang="en-US" sz="1800" spc="-1" strike="noStrike">
                <a:solidFill>
                  <a:srgbClr val="000000"/>
                </a:solidFill>
                <a:latin typeface="Calibri"/>
                <a:ea typeface="DejaVu Sans"/>
              </a:rPr>
              <a:t>GDP = Gross Domestic Product. NNI = Net National Income. Red: </a:t>
            </a:r>
            <a:r>
              <a:rPr b="0" i="1" lang="en-US" sz="1800" spc="-1" strike="noStrike">
                <a:solidFill>
                  <a:srgbClr val="000000"/>
                </a:solidFill>
                <a:latin typeface="Calibri"/>
                <a:ea typeface="DejaVu Sans"/>
              </a:rPr>
              <a:t>rough estimate</a:t>
            </a:r>
            <a:endParaRPr b="0" lang="en-US" sz="1800" spc="-1" strike="noStrike">
              <a:latin typeface="Arial"/>
            </a:endParaRPr>
          </a:p>
        </p:txBody>
      </p:sp>
      <p:pic>
        <p:nvPicPr>
          <p:cNvPr id="215" name="Picture 302" descr=""/>
          <p:cNvPicPr/>
          <p:nvPr/>
        </p:nvPicPr>
        <p:blipFill>
          <a:blip r:embed="rId1"/>
          <a:stretch/>
        </p:blipFill>
        <p:spPr>
          <a:xfrm>
            <a:off x="365040" y="1728720"/>
            <a:ext cx="8046360" cy="2491560"/>
          </a:xfrm>
          <a:prstGeom prst="rect">
            <a:avLst/>
          </a:prstGeom>
          <a:ln w="9360">
            <a:noFill/>
          </a:ln>
        </p:spPr>
      </p:pic>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CustomShape 1"/>
          <p:cNvSpPr/>
          <p:nvPr/>
        </p:nvSpPr>
        <p:spPr>
          <a:xfrm>
            <a:off x="7015320" y="6103800"/>
            <a:ext cx="926280" cy="340560"/>
          </a:xfrm>
          <a:prstGeom prst="rect">
            <a:avLst/>
          </a:prstGeom>
          <a:noFill/>
          <a:ln>
            <a:noFill/>
          </a:ln>
        </p:spPr>
        <p:style>
          <a:lnRef idx="0"/>
          <a:fillRef idx="0"/>
          <a:effectRef idx="0"/>
          <a:fontRef idx="minor"/>
        </p:style>
      </p:sp>
      <p:sp>
        <p:nvSpPr>
          <p:cNvPr id="217" name="CustomShape 2"/>
          <p:cNvSpPr/>
          <p:nvPr/>
        </p:nvSpPr>
        <p:spPr>
          <a:xfrm>
            <a:off x="731880" y="274680"/>
            <a:ext cx="7678080" cy="1277280"/>
          </a:xfrm>
          <a:prstGeom prst="rect">
            <a:avLst/>
          </a:prstGeom>
          <a:noFill/>
          <a:ln>
            <a:noFill/>
          </a:ln>
        </p:spPr>
        <p:style>
          <a:lnRef idx="0"/>
          <a:fillRef idx="0"/>
          <a:effectRef idx="0"/>
          <a:fontRef idx="minor"/>
        </p:style>
        <p:txBody>
          <a:bodyPr lIns="90000" rIns="90000" tIns="45000" bIns="45000" anchor="b">
            <a:normAutofit/>
          </a:bodyPr>
          <a:p>
            <a:pPr>
              <a:lnSpc>
                <a:spcPct val="85000"/>
              </a:lnSpc>
            </a:pPr>
            <a:r>
              <a:rPr b="0" lang="en-US" sz="2800" spc="-1" strike="noStrike">
                <a:solidFill>
                  <a:srgbClr val="404040"/>
                </a:solidFill>
                <a:latin typeface="Calibri Light"/>
                <a:ea typeface="DejaVu Sans"/>
              </a:rPr>
              <a:t>Waarom milieu-duurzaamheid heel  </a:t>
            </a:r>
            <a:endParaRPr b="0" lang="en-US" sz="2800" spc="-1" strike="noStrike">
              <a:latin typeface="Arial"/>
            </a:endParaRPr>
          </a:p>
          <a:p>
            <a:pPr>
              <a:lnSpc>
                <a:spcPct val="85000"/>
              </a:lnSpc>
            </a:pPr>
            <a:r>
              <a:rPr b="0" lang="en-US" sz="2800" spc="-1" strike="noStrike">
                <a:solidFill>
                  <a:srgbClr val="404040"/>
                </a:solidFill>
                <a:latin typeface="Calibri Light"/>
                <a:ea typeface="DejaVu Sans"/>
              </a:rPr>
              <a:t>goedkoop is, </a:t>
            </a:r>
            <a:endParaRPr b="0" lang="en-US" sz="2800" spc="-1" strike="noStrike">
              <a:latin typeface="Arial"/>
            </a:endParaRPr>
          </a:p>
          <a:p>
            <a:pPr>
              <a:lnSpc>
                <a:spcPct val="85000"/>
              </a:lnSpc>
            </a:pPr>
            <a:r>
              <a:rPr b="0" lang="en-US" sz="2800" spc="-1" strike="noStrike">
                <a:solidFill>
                  <a:srgbClr val="404040"/>
                </a:solidFill>
                <a:latin typeface="Calibri Light"/>
                <a:ea typeface="DejaVu Sans"/>
              </a:rPr>
              <a:t>                         “</a:t>
            </a:r>
            <a:r>
              <a:rPr b="0" lang="en-US" sz="2800" spc="-1" strike="noStrike">
                <a:solidFill>
                  <a:srgbClr val="404040"/>
                </a:solidFill>
                <a:latin typeface="Calibri Light"/>
                <a:ea typeface="DejaVu Sans"/>
              </a:rPr>
              <a:t>hoewel de helft van het NI”</a:t>
            </a:r>
            <a:endParaRPr b="0" lang="en-US" sz="2800" spc="-1" strike="noStrike">
              <a:latin typeface="Arial"/>
            </a:endParaRPr>
          </a:p>
        </p:txBody>
      </p:sp>
      <p:sp>
        <p:nvSpPr>
          <p:cNvPr id="218" name="CustomShape 3"/>
          <p:cNvSpPr/>
          <p:nvPr/>
        </p:nvSpPr>
        <p:spPr>
          <a:xfrm>
            <a:off x="647640" y="2421000"/>
            <a:ext cx="7579440" cy="3050280"/>
          </a:xfrm>
          <a:prstGeom prst="rect">
            <a:avLst/>
          </a:prstGeom>
          <a:noFill/>
          <a:ln>
            <a:noFill/>
          </a:ln>
        </p:spPr>
        <p:style>
          <a:lnRef idx="0"/>
          <a:fillRef idx="0"/>
          <a:effectRef idx="0"/>
          <a:fontRef idx="minor"/>
        </p:style>
        <p:txBody>
          <a:bodyPr lIns="0" rIns="0" tIns="45000" bIns="45000">
            <a:normAutofit/>
          </a:bodyPr>
          <a:p>
            <a:pPr lvl="1" marL="382680" indent="-178560">
              <a:lnSpc>
                <a:spcPct val="9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NI = eSNI + eΔ geeft</a:t>
            </a:r>
            <a:r>
              <a:rPr b="0" i="1" lang="en-US" sz="2600" spc="-1" strike="noStrike">
                <a:solidFill>
                  <a:srgbClr val="404040"/>
                </a:solidFill>
                <a:latin typeface="Calibri"/>
                <a:ea typeface="DejaVu Sans"/>
              </a:rPr>
              <a:t> functieverlies </a:t>
            </a:r>
            <a:r>
              <a:rPr b="0" lang="en-US" sz="2600" spc="-1" strike="noStrike">
                <a:solidFill>
                  <a:srgbClr val="404040"/>
                </a:solidFill>
                <a:latin typeface="Calibri"/>
                <a:ea typeface="DejaVu Sans"/>
              </a:rPr>
              <a:t>eΔ </a:t>
            </a:r>
            <a:r>
              <a:rPr b="0" i="1" lang="en-US" sz="2600" spc="-1" strike="noStrike">
                <a:solidFill>
                  <a:srgbClr val="404040"/>
                </a:solidFill>
                <a:latin typeface="Calibri"/>
                <a:ea typeface="DejaVu Sans"/>
              </a:rPr>
              <a:t>(kosten), </a:t>
            </a:r>
            <a:r>
              <a:rPr b="0" lang="en-US" sz="2600" spc="-1" strike="noStrike">
                <a:solidFill>
                  <a:srgbClr val="404040"/>
                </a:solidFill>
                <a:latin typeface="Calibri"/>
                <a:ea typeface="DejaVu Sans"/>
              </a:rPr>
              <a:t>die te vermijden zijn wanneer men milieu-duurzaamheid wil</a:t>
            </a:r>
            <a:r>
              <a:rPr b="0" lang="en-US" sz="2600" spc="-1" strike="noStrike">
                <a:solidFill>
                  <a:srgbClr val="404040"/>
                </a:solidFill>
                <a:latin typeface="Calibri"/>
                <a:ea typeface="DejaVu Sans"/>
              </a:rPr>
              <a:t>.</a:t>
            </a:r>
            <a:endParaRPr b="0" lang="en-US" sz="2600" spc="-1" strike="noStrike">
              <a:latin typeface="Arial"/>
            </a:endParaRPr>
          </a:p>
          <a:p>
            <a:pPr lvl="1" marL="382680" indent="-178560">
              <a:lnSpc>
                <a:spcPct val="9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Aanpassen van het gedrag en de omvang van de bevolking aan de collectieve gebruiksmogelijkheden van de fysieke omgeving is makkelijk betaalbaar maar vergt wel offers.</a:t>
            </a:r>
            <a:endParaRPr b="0" lang="en-US" sz="2600" spc="-1" strike="noStrike">
              <a:latin typeface="Arial"/>
            </a:endParaRPr>
          </a:p>
          <a:p>
            <a:pPr lvl="1" marL="382680" indent="-178560">
              <a:lnSpc>
                <a:spcPct val="9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Fiets, boon, condoom.</a:t>
            </a:r>
            <a:endParaRPr b="0" lang="en-US" sz="2600" spc="-1" strike="noStrike">
              <a:latin typeface="Arial"/>
            </a:endParaRPr>
          </a:p>
          <a:p>
            <a:pPr lvl="1" marL="382680" indent="-178560">
              <a:lnSpc>
                <a:spcPct val="9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Als we dat willen kunnen we vandaag beginnen.</a:t>
            </a:r>
            <a:endParaRPr b="0" lang="en-US" sz="26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CustomShape 1"/>
          <p:cNvSpPr/>
          <p:nvPr/>
        </p:nvSpPr>
        <p:spPr>
          <a:xfrm>
            <a:off x="431640" y="95400"/>
            <a:ext cx="7774920" cy="111852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404040"/>
                </a:solidFill>
                <a:latin typeface="Calibri Light"/>
                <a:ea typeface="Microsoft YaHei"/>
              </a:rPr>
              <a:t>Andere modeluitkomsten 1:</a:t>
            </a:r>
            <a:br/>
            <a:r>
              <a:rPr b="0" lang="en-US" sz="4400" spc="-1" strike="noStrike">
                <a:solidFill>
                  <a:srgbClr val="404040"/>
                </a:solidFill>
                <a:latin typeface="Calibri Light"/>
                <a:ea typeface="Microsoft YaHei"/>
              </a:rPr>
              <a:t>Rankschikking van maatregelen</a:t>
            </a:r>
            <a:endParaRPr b="0" lang="en-US" sz="4400" spc="-1" strike="noStrike">
              <a:latin typeface="Arial"/>
            </a:endParaRPr>
          </a:p>
        </p:txBody>
      </p:sp>
      <p:pic>
        <p:nvPicPr>
          <p:cNvPr id="220" name="Picture 330" descr=""/>
          <p:cNvPicPr/>
          <p:nvPr/>
        </p:nvPicPr>
        <p:blipFill>
          <a:blip r:embed="rId1"/>
          <a:stretch/>
        </p:blipFill>
        <p:spPr>
          <a:xfrm>
            <a:off x="822240" y="1322280"/>
            <a:ext cx="7085880" cy="4609440"/>
          </a:xfrm>
          <a:prstGeom prst="rect">
            <a:avLst/>
          </a:prstGeom>
          <a:ln w="9360">
            <a:noFill/>
          </a:ln>
        </p:spPr>
      </p:pic>
    </p:spTree>
  </p:cSld>
  <mc:AlternateContent>
    <mc:Choice Requires="p14">
      <p:transition spd="slow" p14:dur="2000"/>
    </mc:Choice>
    <mc:Fallback>
      <p:transition spd="slow"/>
    </mc:Fallback>
  </mc:AlternateContent>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CustomShape 1"/>
          <p:cNvSpPr/>
          <p:nvPr/>
        </p:nvSpPr>
        <p:spPr>
          <a:xfrm>
            <a:off x="431640" y="239760"/>
            <a:ext cx="7774920" cy="111852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404040"/>
                </a:solidFill>
                <a:latin typeface="Calibri Light"/>
                <a:ea typeface="Microsoft YaHei"/>
              </a:rPr>
              <a:t>Andere modeluitkomsten 2:</a:t>
            </a:r>
            <a:br/>
            <a:r>
              <a:rPr b="0" lang="en-US" sz="4400" spc="-1" strike="noStrike">
                <a:solidFill>
                  <a:srgbClr val="404040"/>
                </a:solidFill>
                <a:latin typeface="Calibri Light"/>
                <a:ea typeface="Microsoft YaHei"/>
              </a:rPr>
              <a:t>Schaduwprijzen per sector</a:t>
            </a:r>
            <a:endParaRPr b="0" lang="en-US" sz="4400" spc="-1" strike="noStrike">
              <a:latin typeface="Arial"/>
            </a:endParaRPr>
          </a:p>
        </p:txBody>
      </p:sp>
      <p:sp>
        <p:nvSpPr>
          <p:cNvPr id="222" name="CustomShape 2"/>
          <p:cNvSpPr/>
          <p:nvPr/>
        </p:nvSpPr>
        <p:spPr>
          <a:xfrm>
            <a:off x="431640" y="1920960"/>
            <a:ext cx="7774920" cy="3967920"/>
          </a:xfrm>
          <a:prstGeom prst="rect">
            <a:avLst/>
          </a:prstGeom>
          <a:noFill/>
          <a:ln>
            <a:noFill/>
          </a:ln>
        </p:spPr>
        <p:style>
          <a:lnRef idx="0"/>
          <a:fillRef idx="0"/>
          <a:effectRef idx="0"/>
          <a:fontRef idx="minor"/>
        </p:style>
        <p:txBody>
          <a:bodyPr lIns="0" rIns="0" tIns="0" bIns="0" anchor="ctr">
            <a:noAutofit/>
          </a:bodyPr>
          <a:p>
            <a:pPr>
              <a:lnSpc>
                <a:spcPct val="100000"/>
              </a:lnSpc>
            </a:pPr>
            <a:r>
              <a:rPr b="0" lang="en-US" sz="2400" spc="-1" strike="noStrike">
                <a:solidFill>
                  <a:srgbClr val="404040"/>
                </a:solidFill>
                <a:latin typeface="Calibri"/>
                <a:ea typeface="DejaVu Sans"/>
              </a:rPr>
              <a:t>Economisch-statistisch vastgestelde schaduwprijzen voor milieuduurzaamheid zouden gebruikt kunnen worden voor </a:t>
            </a:r>
            <a:r>
              <a:rPr b="1" lang="en-US" sz="2400" spc="-1" strike="noStrike">
                <a:solidFill>
                  <a:srgbClr val="404040"/>
                </a:solidFill>
                <a:latin typeface="Calibri"/>
                <a:ea typeface="DejaVu Sans"/>
              </a:rPr>
              <a:t>Maatschappelijke Kosten-Baten Analyses </a:t>
            </a:r>
            <a:r>
              <a:rPr b="0" lang="en-US" sz="2400" spc="-1" strike="noStrike">
                <a:solidFill>
                  <a:srgbClr val="404040"/>
                </a:solidFill>
                <a:latin typeface="Calibri"/>
                <a:ea typeface="DejaVu Sans"/>
              </a:rPr>
              <a:t>door gemeenten en provincies en voor </a:t>
            </a:r>
            <a:r>
              <a:rPr b="1" lang="en-US" sz="2400" spc="-1" strike="noStrike">
                <a:solidFill>
                  <a:srgbClr val="404040"/>
                </a:solidFill>
                <a:latin typeface="Calibri"/>
                <a:ea typeface="DejaVu Sans"/>
              </a:rPr>
              <a:t>beleggingen door pensioenfondsen</a:t>
            </a:r>
            <a:r>
              <a:rPr b="0" lang="en-US" sz="2400" spc="-1" strike="noStrike">
                <a:solidFill>
                  <a:srgbClr val="404040"/>
                </a:solidFill>
                <a:latin typeface="Calibri"/>
                <a:ea typeface="DejaVu Sans"/>
              </a:rPr>
              <a:t>.</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404040"/>
                </a:solidFill>
                <a:latin typeface="Calibri"/>
                <a:ea typeface="DejaVu Sans"/>
              </a:rPr>
              <a:t>Dit kan bijdragen tot </a:t>
            </a:r>
            <a:r>
              <a:rPr b="1" lang="en-US" sz="2400" spc="-1" strike="noStrike">
                <a:solidFill>
                  <a:srgbClr val="404040"/>
                </a:solidFill>
                <a:latin typeface="Calibri"/>
                <a:ea typeface="DejaVu Sans"/>
              </a:rPr>
              <a:t>coordinatie van gegevens en beleid</a:t>
            </a:r>
            <a:r>
              <a:rPr b="0" lang="en-US" sz="2400" spc="-1" strike="noStrike">
                <a:solidFill>
                  <a:srgbClr val="404040"/>
                </a:solidFill>
                <a:latin typeface="Calibri"/>
                <a:ea typeface="DejaVu Sans"/>
              </a:rPr>
              <a:t>. Veel van dit werk steunt nu op </a:t>
            </a:r>
            <a:r>
              <a:rPr b="1" lang="en-US" sz="2400" spc="-1" strike="noStrike">
                <a:solidFill>
                  <a:srgbClr val="404040"/>
                </a:solidFill>
                <a:latin typeface="Calibri"/>
                <a:ea typeface="DejaVu Sans"/>
              </a:rPr>
              <a:t>marktprijzen die niet milieuduurzaam zijn</a:t>
            </a:r>
            <a:r>
              <a:rPr b="0" lang="en-US" sz="2400" spc="-1" strike="noStrike">
                <a:solidFill>
                  <a:srgbClr val="404040"/>
                </a:solidFill>
                <a:latin typeface="Calibri"/>
                <a:ea typeface="DejaVu Sans"/>
              </a:rPr>
              <a:t>. Te vrezen valt voor de </a:t>
            </a:r>
            <a:r>
              <a:rPr b="1" lang="en-US" sz="2400" spc="-1" strike="noStrike">
                <a:solidFill>
                  <a:srgbClr val="404040"/>
                </a:solidFill>
                <a:latin typeface="Calibri"/>
                <a:ea typeface="DejaVu Sans"/>
              </a:rPr>
              <a:t>houdbaarheid van zulke investeringen</a:t>
            </a:r>
            <a:r>
              <a:rPr b="0" lang="en-US" sz="2400" spc="-1" strike="noStrike">
                <a:solidFill>
                  <a:srgbClr val="404040"/>
                </a:solidFill>
                <a:latin typeface="Calibri"/>
                <a:ea typeface="DejaVu Sans"/>
              </a:rPr>
              <a:t>.</a:t>
            </a:r>
            <a:endParaRPr b="0" lang="en-US" sz="2400" spc="-1" strike="noStrike">
              <a:latin typeface="Arial"/>
            </a:endParaRPr>
          </a:p>
          <a:p>
            <a:pPr>
              <a:lnSpc>
                <a:spcPct val="100000"/>
              </a:lnSpc>
            </a:pPr>
            <a:endParaRPr b="0" lang="en-US" sz="2400" spc="-1" strike="noStrike">
              <a:latin typeface="Arial"/>
            </a:endParaRPr>
          </a:p>
          <a:p>
            <a:pPr>
              <a:lnSpc>
                <a:spcPct val="100000"/>
              </a:lnSpc>
            </a:pPr>
            <a:r>
              <a:rPr b="0" lang="en-US" sz="2400" spc="-1" strike="noStrike">
                <a:solidFill>
                  <a:srgbClr val="404040"/>
                </a:solidFill>
                <a:latin typeface="Calibri"/>
                <a:ea typeface="DejaVu Sans"/>
              </a:rPr>
              <a:t>eΔ zou een doelvariabele voor het PBL mogen zijn. </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CustomShape 1"/>
          <p:cNvSpPr/>
          <p:nvPr/>
        </p:nvSpPr>
        <p:spPr>
          <a:xfrm>
            <a:off x="777960" y="270000"/>
            <a:ext cx="7124040" cy="137412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en-US" sz="4000" spc="-29" strike="noStrike">
                <a:solidFill>
                  <a:srgbClr val="404040"/>
                </a:solidFill>
                <a:latin typeface="Calibri Light"/>
                <a:ea typeface="DejaVu Sans"/>
              </a:rPr>
              <a:t>Informatie voor </a:t>
            </a:r>
            <a:r>
              <a:rPr b="0" i="1" lang="en-US" sz="4000" spc="-29" strike="noStrike">
                <a:solidFill>
                  <a:srgbClr val="404040"/>
                </a:solidFill>
                <a:latin typeface="Calibri Light"/>
                <a:ea typeface="DejaVu Sans"/>
              </a:rPr>
              <a:t>“Grenzen”</a:t>
            </a:r>
            <a:r>
              <a:rPr b="0" lang="en-US" sz="4000" spc="-29" strike="noStrike">
                <a:solidFill>
                  <a:srgbClr val="404040"/>
                </a:solidFill>
                <a:latin typeface="Calibri Light"/>
                <a:ea typeface="DejaVu Sans"/>
              </a:rPr>
              <a:t> en </a:t>
            </a:r>
            <a:r>
              <a:rPr b="0" i="1" lang="en-US" sz="4000" spc="-29" strike="noStrike">
                <a:solidFill>
                  <a:srgbClr val="404040"/>
                </a:solidFill>
                <a:latin typeface="Calibri Light"/>
                <a:ea typeface="DejaVu Sans"/>
              </a:rPr>
              <a:t>“Technologisch optimisme”</a:t>
            </a:r>
            <a:endParaRPr b="0" lang="en-US" sz="4000" spc="-1" strike="noStrike">
              <a:latin typeface="Arial"/>
            </a:endParaRPr>
          </a:p>
        </p:txBody>
      </p:sp>
      <p:sp>
        <p:nvSpPr>
          <p:cNvPr id="224" name="CustomShape 2"/>
          <p:cNvSpPr/>
          <p:nvPr/>
        </p:nvSpPr>
        <p:spPr>
          <a:xfrm>
            <a:off x="777960" y="1599120"/>
            <a:ext cx="7070040" cy="4233240"/>
          </a:xfrm>
          <a:prstGeom prst="rect">
            <a:avLst/>
          </a:prstGeom>
          <a:noFill/>
          <a:ln>
            <a:noFill/>
          </a:ln>
        </p:spPr>
        <p:style>
          <a:lnRef idx="0"/>
          <a:fillRef idx="0"/>
          <a:effectRef idx="0"/>
          <a:fontRef idx="minor"/>
        </p:style>
        <p:txBody>
          <a:bodyPr lIns="0" rIns="0" tIns="45000" bIns="45000">
            <a:noAutofit/>
          </a:bodyPr>
          <a:p>
            <a:pPr>
              <a:lnSpc>
                <a:spcPct val="100000"/>
              </a:lnSpc>
            </a:pPr>
            <a:endParaRPr b="0" lang="en-US" sz="1800" spc="-1" strike="noStrike">
              <a:latin typeface="Arial"/>
            </a:endParaRPr>
          </a:p>
          <a:p>
            <a:pPr lvl="1" marL="382680" indent="-178560">
              <a:lnSpc>
                <a:spcPct val="90000"/>
              </a:lnSpc>
              <a:spcBef>
                <a:spcPts val="201"/>
              </a:spcBef>
              <a:spcAft>
                <a:spcPts val="400"/>
              </a:spcAft>
              <a:buClr>
                <a:srgbClr val="e48312"/>
              </a:buClr>
              <a:buFont typeface="Calibri"/>
              <a:buChar char="◦"/>
            </a:pPr>
            <a:r>
              <a:rPr b="0" lang="en-US" sz="2400" spc="-1" strike="noStrike">
                <a:solidFill>
                  <a:srgbClr val="404040"/>
                </a:solidFill>
                <a:latin typeface="Calibri"/>
                <a:ea typeface="DejaVu Sans"/>
              </a:rPr>
              <a:t>Grenzen ten behoeve van het milieu stellen betekent </a:t>
            </a:r>
            <a:r>
              <a:rPr b="1" lang="en-US" sz="2400" spc="-1" strike="noStrike" u="sng">
                <a:solidFill>
                  <a:srgbClr val="404040"/>
                </a:solidFill>
                <a:uFillTx/>
                <a:latin typeface="Calibri"/>
                <a:ea typeface="DejaVu Sans"/>
              </a:rPr>
              <a:t>niet</a:t>
            </a:r>
            <a:r>
              <a:rPr b="0" lang="en-US" sz="2400" spc="-1" strike="noStrike">
                <a:solidFill>
                  <a:srgbClr val="404040"/>
                </a:solidFill>
                <a:latin typeface="Calibri"/>
                <a:ea typeface="DejaVu Sans"/>
              </a:rPr>
              <a:t> ‘terug naar de Middeleeuwen’</a:t>
            </a:r>
            <a:endParaRPr b="0" lang="en-US" sz="2400" spc="-1" strike="noStrike">
              <a:latin typeface="Arial"/>
            </a:endParaRPr>
          </a:p>
          <a:p>
            <a:pPr lvl="1" marL="382680" indent="-178560">
              <a:lnSpc>
                <a:spcPct val="90000"/>
              </a:lnSpc>
              <a:spcBef>
                <a:spcPts val="201"/>
              </a:spcBef>
              <a:spcAft>
                <a:spcPts val="400"/>
              </a:spcAft>
              <a:buClr>
                <a:srgbClr val="e48312"/>
              </a:buClr>
              <a:buFont typeface="Calibri"/>
              <a:buChar char="◦"/>
            </a:pPr>
            <a:r>
              <a:rPr b="0" lang="en-US" sz="2400" spc="-1" strike="noStrike">
                <a:solidFill>
                  <a:srgbClr val="404040"/>
                </a:solidFill>
                <a:latin typeface="Calibri"/>
                <a:ea typeface="DejaVu Sans"/>
              </a:rPr>
              <a:t>Het betekent </a:t>
            </a:r>
            <a:r>
              <a:rPr b="1" lang="en-US" sz="2400" spc="-1" strike="noStrike" u="sng">
                <a:solidFill>
                  <a:srgbClr val="404040"/>
                </a:solidFill>
                <a:uFillTx/>
                <a:latin typeface="Calibri"/>
                <a:ea typeface="DejaVu Sans"/>
              </a:rPr>
              <a:t>wel</a:t>
            </a:r>
            <a:r>
              <a:rPr b="0" lang="en-US" sz="2400" spc="-1" strike="noStrike">
                <a:solidFill>
                  <a:srgbClr val="404040"/>
                </a:solidFill>
                <a:latin typeface="Calibri"/>
                <a:ea typeface="DejaVu Sans"/>
              </a:rPr>
              <a:t>: Hoe houd je de welvaart in stand binnen de beschikbare mogelijkheden van milieu-duurzaamheid</a:t>
            </a:r>
            <a:endParaRPr b="0" lang="en-US" sz="2400" spc="-1" strike="noStrike">
              <a:latin typeface="Arial"/>
            </a:endParaRPr>
          </a:p>
          <a:p>
            <a:pPr lvl="1" marL="382680" indent="-178560">
              <a:lnSpc>
                <a:spcPct val="90000"/>
              </a:lnSpc>
              <a:spcBef>
                <a:spcPts val="201"/>
              </a:spcBef>
              <a:spcAft>
                <a:spcPts val="400"/>
              </a:spcAft>
              <a:buClr>
                <a:srgbClr val="e48312"/>
              </a:buClr>
              <a:buFont typeface="Calibri"/>
              <a:buChar char="◦"/>
            </a:pPr>
            <a:r>
              <a:rPr b="0" lang="en-US" sz="2400" spc="-1" strike="noStrike">
                <a:solidFill>
                  <a:srgbClr val="404040"/>
                </a:solidFill>
                <a:latin typeface="Calibri"/>
                <a:ea typeface="DejaVu Sans"/>
              </a:rPr>
              <a:t>Het mDNI vult het gat in de informatie, namelijk over de schaarste in het milieu. </a:t>
            </a:r>
            <a:endParaRPr b="0" lang="en-US" sz="2400" spc="-1" strike="noStrike">
              <a:latin typeface="Arial"/>
            </a:endParaRPr>
          </a:p>
          <a:p>
            <a:pPr lvl="1" marL="382680" indent="-178560">
              <a:lnSpc>
                <a:spcPct val="90000"/>
              </a:lnSpc>
              <a:spcBef>
                <a:spcPts val="201"/>
              </a:spcBef>
              <a:spcAft>
                <a:spcPts val="400"/>
              </a:spcAft>
              <a:buClr>
                <a:srgbClr val="e48312"/>
              </a:buClr>
              <a:buFont typeface="Calibri"/>
              <a:buChar char="◦"/>
            </a:pPr>
            <a:r>
              <a:rPr b="0" lang="en-US" sz="2400" spc="-1" strike="noStrike">
                <a:solidFill>
                  <a:srgbClr val="404040"/>
                </a:solidFill>
                <a:latin typeface="Calibri"/>
                <a:ea typeface="DejaVu Sans"/>
              </a:rPr>
              <a:t>Publiek en politiek kunnen daar dan gebruik van maken</a:t>
            </a:r>
            <a:endParaRPr b="0" lang="en-US" sz="2400" spc="-1" strike="noStrike">
              <a:latin typeface="Arial"/>
            </a:endParaRPr>
          </a:p>
          <a:p>
            <a:pPr lvl="1" marL="382680" indent="-178560">
              <a:lnSpc>
                <a:spcPct val="90000"/>
              </a:lnSpc>
              <a:spcBef>
                <a:spcPts val="201"/>
              </a:spcBef>
              <a:spcAft>
                <a:spcPts val="400"/>
              </a:spcAft>
              <a:buClr>
                <a:srgbClr val="e48312"/>
              </a:buClr>
              <a:buFont typeface="Calibri"/>
              <a:buChar char="◦"/>
            </a:pPr>
            <a:r>
              <a:rPr b="0" lang="en-US" sz="2400" spc="-1" strike="noStrike">
                <a:solidFill>
                  <a:srgbClr val="404040"/>
                </a:solidFill>
                <a:latin typeface="Calibri"/>
                <a:ea typeface="DejaVu Sans"/>
              </a:rPr>
              <a:t>PM. Statistiek over het verleden kan weinig met verwachtingen over de technologie.</a:t>
            </a:r>
            <a:endParaRPr b="0" lang="en-US" sz="2400" spc="-1" strike="noStrike">
              <a:latin typeface="Arial"/>
            </a:endParaRPr>
          </a:p>
        </p:txBody>
      </p:sp>
    </p:spTree>
  </p:cSld>
  <mc:AlternateContent>
    <mc:Choice Requires="p14">
      <p:transition spd="slow" p14:dur="2000"/>
    </mc:Choice>
    <mc:Fallback>
      <p:transition spd="slow"/>
    </mc:Fallback>
  </mc:AlternateContent>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CustomShape 1"/>
          <p:cNvSpPr/>
          <p:nvPr/>
        </p:nvSpPr>
        <p:spPr>
          <a:xfrm>
            <a:off x="731880" y="1463760"/>
            <a:ext cx="7497000" cy="191700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4800" spc="-1" strike="noStrike">
                <a:solidFill>
                  <a:srgbClr val="404040"/>
                </a:solidFill>
                <a:latin typeface="Calibri Light"/>
                <a:ea typeface="DejaVu Sans"/>
              </a:rPr>
              <a:t>Zijn er informatieve vragen ?</a:t>
            </a:r>
            <a:endParaRPr b="0" lang="en-US" sz="4800" spc="-1" strike="noStrike">
              <a:latin typeface="Arial"/>
            </a:endParaRPr>
          </a:p>
          <a:p>
            <a:pPr>
              <a:lnSpc>
                <a:spcPct val="100000"/>
              </a:lnSpc>
            </a:pPr>
            <a:endParaRPr b="0" lang="en-US" sz="4800" spc="-1" strike="noStrike">
              <a:latin typeface="Arial"/>
            </a:endParaRPr>
          </a:p>
          <a:p>
            <a:pPr>
              <a:lnSpc>
                <a:spcPct val="100000"/>
              </a:lnSpc>
            </a:pPr>
            <a:r>
              <a:rPr b="0" lang="en-US" sz="4800" spc="-1" strike="noStrike">
                <a:solidFill>
                  <a:srgbClr val="404040"/>
                </a:solidFill>
                <a:latin typeface="Calibri Light"/>
                <a:ea typeface="DejaVu Sans"/>
              </a:rPr>
              <a:t>(10 minuten en dan Deel 2)</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CustomShape 1"/>
          <p:cNvSpPr/>
          <p:nvPr/>
        </p:nvSpPr>
        <p:spPr>
          <a:xfrm>
            <a:off x="731880" y="258840"/>
            <a:ext cx="7474680" cy="1080360"/>
          </a:xfrm>
          <a:prstGeom prst="rect">
            <a:avLst/>
          </a:prstGeom>
          <a:noFill/>
          <a:ln>
            <a:noFill/>
          </a:ln>
        </p:spPr>
        <p:style>
          <a:lnRef idx="0"/>
          <a:fillRef idx="0"/>
          <a:effectRef idx="0"/>
          <a:fontRef idx="minor"/>
        </p:style>
        <p:txBody>
          <a:bodyPr lIns="0" rIns="0" tIns="0" bIns="0" anchor="ctr">
            <a:noAutofit/>
          </a:bodyPr>
          <a:p>
            <a:pPr>
              <a:lnSpc>
                <a:spcPct val="100000"/>
              </a:lnSpc>
            </a:pPr>
            <a:r>
              <a:rPr b="0" lang="en-US" sz="4800" spc="-1" strike="noStrike">
                <a:solidFill>
                  <a:srgbClr val="404040"/>
                </a:solidFill>
                <a:latin typeface="Calibri Light"/>
                <a:ea typeface="DejaVu Sans"/>
              </a:rPr>
              <a:t>Inhoudsopgave</a:t>
            </a:r>
            <a:endParaRPr b="0" lang="en-US" sz="4800" spc="-1" strike="noStrike">
              <a:latin typeface="Arial"/>
            </a:endParaRPr>
          </a:p>
        </p:txBody>
      </p:sp>
      <p:sp>
        <p:nvSpPr>
          <p:cNvPr id="182" name="CustomShape 2"/>
          <p:cNvSpPr/>
          <p:nvPr/>
        </p:nvSpPr>
        <p:spPr>
          <a:xfrm>
            <a:off x="431640" y="2193840"/>
            <a:ext cx="7774920" cy="3079080"/>
          </a:xfrm>
          <a:prstGeom prst="rect">
            <a:avLst/>
          </a:prstGeom>
          <a:noFill/>
          <a:ln>
            <a:noFill/>
          </a:ln>
        </p:spPr>
        <p:style>
          <a:lnRef idx="0"/>
          <a:fillRef idx="0"/>
          <a:effectRef idx="0"/>
          <a:fontRef idx="minor"/>
        </p:style>
        <p:txBody>
          <a:bodyPr lIns="0" rIns="0" tIns="0" bIns="0">
            <a:normAutofit/>
          </a:bodyPr>
          <a:p>
            <a:pPr marL="432000" indent="-322200">
              <a:lnSpc>
                <a:spcPct val="100000"/>
              </a:lnSpc>
              <a:spcBef>
                <a:spcPts val="1417"/>
              </a:spcBef>
              <a:buClr>
                <a:srgbClr val="000000"/>
              </a:buClr>
              <a:buSzPct val="45000"/>
              <a:buFont typeface="Wingdings" charset="2"/>
              <a:buChar char=""/>
            </a:pPr>
            <a:r>
              <a:rPr b="0" lang="en-US" sz="3200" spc="-1" strike="noStrike">
                <a:solidFill>
                  <a:srgbClr val="404040"/>
                </a:solidFill>
                <a:latin typeface="Calibri"/>
                <a:ea typeface="DejaVu Sans"/>
              </a:rPr>
              <a:t>Deel 1: </a:t>
            </a:r>
            <a:r>
              <a:rPr b="0" i="1" lang="en-US" sz="3200" spc="160" strike="noStrike">
                <a:solidFill>
                  <a:srgbClr val="404040"/>
                </a:solidFill>
                <a:latin typeface="Calibri"/>
                <a:ea typeface="DejaVu Sans"/>
              </a:rPr>
              <a:t>Tour d’horizon</a:t>
            </a:r>
            <a:endParaRPr b="0" lang="en-US" sz="3200" spc="-1" strike="noStrike">
              <a:latin typeface="Arial"/>
            </a:endParaRPr>
          </a:p>
          <a:p>
            <a:pPr marL="432000" indent="-322200">
              <a:lnSpc>
                <a:spcPct val="100000"/>
              </a:lnSpc>
              <a:spcBef>
                <a:spcPts val="1417"/>
              </a:spcBef>
              <a:buClr>
                <a:srgbClr val="000000"/>
              </a:buClr>
              <a:buSzPct val="45000"/>
              <a:buFont typeface="Wingdings" charset="2"/>
              <a:buChar char=""/>
            </a:pPr>
            <a:r>
              <a:rPr b="0" lang="en-US" sz="3200" spc="-1" strike="noStrike">
                <a:solidFill>
                  <a:srgbClr val="404040"/>
                </a:solidFill>
                <a:latin typeface="Calibri"/>
                <a:ea typeface="DejaVu Sans"/>
              </a:rPr>
              <a:t>10 minuten voor informatieve vragen</a:t>
            </a:r>
            <a:endParaRPr b="0" lang="en-US" sz="3200" spc="-1" strike="noStrike">
              <a:latin typeface="Arial"/>
            </a:endParaRPr>
          </a:p>
          <a:p>
            <a:pPr marL="432000" indent="-322200">
              <a:lnSpc>
                <a:spcPct val="100000"/>
              </a:lnSpc>
              <a:spcBef>
                <a:spcPts val="1417"/>
              </a:spcBef>
              <a:buClr>
                <a:srgbClr val="000000"/>
              </a:buClr>
              <a:buSzPct val="45000"/>
              <a:buFont typeface="Wingdings" charset="2"/>
              <a:buChar char=""/>
            </a:pPr>
            <a:r>
              <a:rPr b="0" lang="en-US" sz="3200" spc="-1" strike="noStrike">
                <a:solidFill>
                  <a:srgbClr val="404040"/>
                </a:solidFill>
                <a:latin typeface="Calibri"/>
                <a:ea typeface="DejaVu Sans"/>
              </a:rPr>
              <a:t>Deel 2: Verdieping van de theorie</a:t>
            </a:r>
            <a:endParaRPr b="0" lang="en-US" sz="3200" spc="-1" strike="noStrike">
              <a:latin typeface="Arial"/>
            </a:endParaRPr>
          </a:p>
          <a:p>
            <a:pPr marL="432000" indent="-322200">
              <a:lnSpc>
                <a:spcPct val="100000"/>
              </a:lnSpc>
              <a:spcBef>
                <a:spcPts val="1417"/>
              </a:spcBef>
              <a:buClr>
                <a:srgbClr val="000000"/>
              </a:buClr>
              <a:buSzPct val="45000"/>
              <a:buFont typeface="Wingdings" charset="2"/>
              <a:buChar char=""/>
            </a:pPr>
            <a:r>
              <a:rPr b="0" lang="en-US" sz="3200" spc="-1" strike="noStrike">
                <a:solidFill>
                  <a:srgbClr val="404040"/>
                </a:solidFill>
                <a:latin typeface="Calibri"/>
                <a:ea typeface="DejaVu Sans"/>
              </a:rPr>
              <a:t>30 minuten inhoudelijke discussie</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CustomShape 1"/>
          <p:cNvSpPr/>
          <p:nvPr/>
        </p:nvSpPr>
        <p:spPr>
          <a:xfrm>
            <a:off x="719280" y="662040"/>
            <a:ext cx="7352640" cy="723240"/>
          </a:xfrm>
          <a:prstGeom prst="rect">
            <a:avLst/>
          </a:prstGeom>
          <a:noFill/>
          <a:ln>
            <a:noFill/>
          </a:ln>
        </p:spPr>
        <p:style>
          <a:lnRef idx="0"/>
          <a:fillRef idx="0"/>
          <a:effectRef idx="0"/>
          <a:fontRef idx="minor"/>
        </p:style>
        <p:txBody>
          <a:bodyPr lIns="90000" rIns="90000" tIns="45000" bIns="45000" anchor="b">
            <a:normAutofit/>
          </a:bodyPr>
          <a:p>
            <a:pPr>
              <a:lnSpc>
                <a:spcPct val="85000"/>
              </a:lnSpc>
            </a:pPr>
            <a:r>
              <a:rPr b="0" lang="en-US" sz="4800" spc="-29" strike="noStrike">
                <a:solidFill>
                  <a:srgbClr val="404040"/>
                </a:solidFill>
                <a:latin typeface="Calibri Light"/>
                <a:ea typeface="DejaVu Sans"/>
              </a:rPr>
              <a:t>Herhaling</a:t>
            </a:r>
            <a:endParaRPr b="0" lang="en-US" sz="4800" spc="-1" strike="noStrike">
              <a:latin typeface="Arial"/>
            </a:endParaRPr>
          </a:p>
        </p:txBody>
      </p:sp>
      <p:sp>
        <p:nvSpPr>
          <p:cNvPr id="227" name="CustomShape 2"/>
          <p:cNvSpPr/>
          <p:nvPr/>
        </p:nvSpPr>
        <p:spPr>
          <a:xfrm>
            <a:off x="549360" y="1743120"/>
            <a:ext cx="7352640" cy="3798000"/>
          </a:xfrm>
          <a:prstGeom prst="rect">
            <a:avLst/>
          </a:prstGeom>
          <a:noFill/>
          <a:ln>
            <a:noFill/>
          </a:ln>
        </p:spPr>
        <p:style>
          <a:lnRef idx="0"/>
          <a:fillRef idx="0"/>
          <a:effectRef idx="0"/>
          <a:fontRef idx="minor"/>
        </p:style>
        <p:txBody>
          <a:bodyPr lIns="0" rIns="0" tIns="45000" bIns="45000">
            <a:noAutofit/>
          </a:bodyPr>
          <a:p>
            <a:pPr lvl="1" marL="384120" indent="-179280">
              <a:lnSpc>
                <a:spcPct val="90000"/>
              </a:lnSpc>
              <a:spcBef>
                <a:spcPts val="201"/>
              </a:spcBef>
              <a:spcAft>
                <a:spcPts val="400"/>
              </a:spcAft>
              <a:buClr>
                <a:srgbClr val="e48312"/>
              </a:buClr>
              <a:buFont typeface="Calibri"/>
              <a:buChar char="◦"/>
            </a:pPr>
            <a:r>
              <a:rPr b="0" lang="en-US" sz="2400" spc="-1" strike="noStrike">
                <a:solidFill>
                  <a:srgbClr val="404040"/>
                </a:solidFill>
                <a:latin typeface="Calibri"/>
                <a:ea typeface="DejaVu Sans"/>
              </a:rPr>
              <a:t>Onze planeet wordt bedreigd door een verkeerd geloof in een verkeerd geformuleerde groei. </a:t>
            </a:r>
            <a:endParaRPr b="0" lang="en-US" sz="2400" spc="-1" strike="noStrike">
              <a:latin typeface="Arial"/>
            </a:endParaRPr>
          </a:p>
          <a:p>
            <a:pPr lvl="1" marL="384120" indent="-179280">
              <a:lnSpc>
                <a:spcPct val="90000"/>
              </a:lnSpc>
              <a:spcBef>
                <a:spcPts val="201"/>
              </a:spcBef>
              <a:spcAft>
                <a:spcPts val="400"/>
              </a:spcAft>
              <a:buClr>
                <a:srgbClr val="e48312"/>
              </a:buClr>
              <a:buFont typeface="Calibri"/>
              <a:buChar char="◦"/>
            </a:pPr>
            <a:r>
              <a:rPr b="0" lang="en-US" sz="2400" spc="-1" strike="noStrike">
                <a:solidFill>
                  <a:srgbClr val="404040"/>
                </a:solidFill>
                <a:latin typeface="Calibri"/>
                <a:ea typeface="DejaVu Sans"/>
              </a:rPr>
              <a:t>De term </a:t>
            </a:r>
            <a:r>
              <a:rPr b="0" i="1" lang="en-US" sz="2400" spc="-1" strike="noStrike">
                <a:solidFill>
                  <a:srgbClr val="404040"/>
                </a:solidFill>
                <a:latin typeface="Calibri"/>
                <a:ea typeface="DejaVu Sans"/>
              </a:rPr>
              <a:t>'economische groei'</a:t>
            </a:r>
            <a:r>
              <a:rPr b="0" lang="en-US" sz="2400" spc="-1" strike="noStrike">
                <a:solidFill>
                  <a:srgbClr val="404040"/>
                </a:solidFill>
                <a:latin typeface="Calibri"/>
                <a:ea typeface="DejaVu Sans"/>
              </a:rPr>
              <a:t> kan uitsluitend een toename van de welvaart betekenen, maar wordt vaak ten onrechte gelijkgesteld aan productiegroei die juist schade aan het milieu kan toebrengen. </a:t>
            </a:r>
            <a:endParaRPr b="0" lang="en-US" sz="2400" spc="-1" strike="noStrike">
              <a:latin typeface="Arial"/>
            </a:endParaRPr>
          </a:p>
          <a:p>
            <a:pPr lvl="1" marL="384120" indent="-179280">
              <a:lnSpc>
                <a:spcPct val="90000"/>
              </a:lnSpc>
              <a:spcBef>
                <a:spcPts val="201"/>
              </a:spcBef>
              <a:spcAft>
                <a:spcPts val="400"/>
              </a:spcAft>
              <a:buClr>
                <a:srgbClr val="e48312"/>
              </a:buClr>
              <a:buFont typeface="Calibri"/>
              <a:buChar char="◦"/>
            </a:pPr>
            <a:r>
              <a:rPr b="0" lang="en-US" sz="2400" spc="-1" strike="noStrike">
                <a:solidFill>
                  <a:srgbClr val="404040"/>
                </a:solidFill>
                <a:latin typeface="Calibri"/>
                <a:ea typeface="DejaVu Sans"/>
              </a:rPr>
              <a:t>Het </a:t>
            </a:r>
            <a:r>
              <a:rPr b="1" lang="en-US" sz="2400" spc="-1" strike="noStrike">
                <a:solidFill>
                  <a:srgbClr val="404040"/>
                </a:solidFill>
                <a:latin typeface="Calibri"/>
                <a:ea typeface="DejaVu Sans"/>
              </a:rPr>
              <a:t>cijfer</a:t>
            </a:r>
            <a:r>
              <a:rPr b="0" lang="en-US" sz="2400" spc="-1" strike="noStrike">
                <a:solidFill>
                  <a:srgbClr val="404040"/>
                </a:solidFill>
                <a:latin typeface="Calibri"/>
                <a:ea typeface="DejaVu Sans"/>
              </a:rPr>
              <a:t> van het </a:t>
            </a:r>
            <a:r>
              <a:rPr b="1" lang="en-US" sz="2400" spc="-1" strike="noStrike">
                <a:solidFill>
                  <a:srgbClr val="404040"/>
                </a:solidFill>
                <a:latin typeface="Calibri"/>
                <a:ea typeface="DejaVu Sans"/>
              </a:rPr>
              <a:t>standaard nationaal inkomen (NI) </a:t>
            </a:r>
            <a:r>
              <a:rPr b="0" lang="en-US" sz="2400" spc="-1" strike="noStrike">
                <a:solidFill>
                  <a:srgbClr val="404040"/>
                </a:solidFill>
                <a:latin typeface="Calibri"/>
                <a:ea typeface="DejaVu Sans"/>
              </a:rPr>
              <a:t>of BBP is bruikbaar voor veel doelen maar </a:t>
            </a:r>
            <a:r>
              <a:rPr b="1" lang="en-US" sz="2400" spc="-1" strike="noStrike">
                <a:solidFill>
                  <a:srgbClr val="404040"/>
                </a:solidFill>
                <a:latin typeface="Calibri"/>
                <a:ea typeface="DejaVu Sans"/>
              </a:rPr>
              <a:t>ongeschikt</a:t>
            </a:r>
            <a:r>
              <a:rPr b="0" lang="en-US" sz="2400" spc="-1" strike="noStrike">
                <a:solidFill>
                  <a:srgbClr val="404040"/>
                </a:solidFill>
                <a:latin typeface="Calibri"/>
                <a:ea typeface="DejaVu Sans"/>
              </a:rPr>
              <a:t> voor het </a:t>
            </a:r>
            <a:r>
              <a:rPr b="1" lang="en-US" sz="2400" spc="-1" strike="noStrike">
                <a:solidFill>
                  <a:srgbClr val="404040"/>
                </a:solidFill>
                <a:latin typeface="Calibri"/>
                <a:ea typeface="DejaVu Sans"/>
              </a:rPr>
              <a:t>milieubeleid</a:t>
            </a:r>
            <a:r>
              <a:rPr b="0" lang="en-US" sz="2400" spc="-1" strike="noStrike">
                <a:solidFill>
                  <a:srgbClr val="404040"/>
                </a:solidFill>
                <a:latin typeface="Calibri"/>
                <a:ea typeface="DejaVu Sans"/>
              </a:rPr>
              <a:t>. </a:t>
            </a:r>
            <a:endParaRPr b="0" lang="en-US" sz="2400" spc="-1" strike="noStrike">
              <a:latin typeface="Arial"/>
            </a:endParaRPr>
          </a:p>
          <a:p>
            <a:pPr lvl="1" marL="384120" indent="-179280">
              <a:lnSpc>
                <a:spcPct val="90000"/>
              </a:lnSpc>
              <a:spcBef>
                <a:spcPts val="201"/>
              </a:spcBef>
              <a:spcAft>
                <a:spcPts val="400"/>
              </a:spcAft>
              <a:buClr>
                <a:srgbClr val="e48312"/>
              </a:buClr>
              <a:buFont typeface="Calibri"/>
              <a:buChar char="◦"/>
            </a:pPr>
            <a:r>
              <a:rPr b="0" lang="en-US" sz="2400" spc="-1" strike="noStrike">
                <a:solidFill>
                  <a:srgbClr val="404040"/>
                </a:solidFill>
                <a:latin typeface="Calibri"/>
                <a:ea typeface="DejaVu Sans"/>
              </a:rPr>
              <a:t>Daarnaast is een cijfer voor het mDNI ofwel eBBP nodig.</a:t>
            </a:r>
            <a:endParaRPr b="0" lang="en-US" sz="2400" spc="-1" strike="noStrike">
              <a:latin typeface="Arial"/>
            </a:endParaRPr>
          </a:p>
          <a:p>
            <a:pPr>
              <a:lnSpc>
                <a:spcPct val="90000"/>
              </a:lnSpc>
              <a:spcBef>
                <a:spcPts val="1199"/>
              </a:spcBef>
              <a:spcAft>
                <a:spcPts val="201"/>
              </a:spcAft>
            </a:pP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CustomShape 1"/>
          <p:cNvSpPr/>
          <p:nvPr/>
        </p:nvSpPr>
        <p:spPr>
          <a:xfrm>
            <a:off x="7015320" y="6103800"/>
            <a:ext cx="926280" cy="340560"/>
          </a:xfrm>
          <a:prstGeom prst="rect">
            <a:avLst/>
          </a:prstGeom>
          <a:noFill/>
          <a:ln>
            <a:noFill/>
          </a:ln>
        </p:spPr>
        <p:style>
          <a:lnRef idx="0"/>
          <a:fillRef idx="0"/>
          <a:effectRef idx="0"/>
          <a:fontRef idx="minor"/>
        </p:style>
      </p:sp>
      <p:sp>
        <p:nvSpPr>
          <p:cNvPr id="229" name="CustomShape 2"/>
          <p:cNvSpPr/>
          <p:nvPr/>
        </p:nvSpPr>
        <p:spPr>
          <a:xfrm>
            <a:off x="666720" y="81000"/>
            <a:ext cx="7447680" cy="12484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en-US" sz="4800" spc="-29" strike="noStrike">
                <a:solidFill>
                  <a:srgbClr val="404040"/>
                </a:solidFill>
                <a:latin typeface="Calibri Light"/>
                <a:ea typeface="DejaVu Sans"/>
              </a:rPr>
              <a:t>Oude en nieuwe schaarste</a:t>
            </a:r>
            <a:endParaRPr b="0" lang="en-US" sz="4800" spc="-1" strike="noStrike">
              <a:latin typeface="Arial"/>
            </a:endParaRPr>
          </a:p>
        </p:txBody>
      </p:sp>
      <p:sp>
        <p:nvSpPr>
          <p:cNvPr id="230" name="CustomShape 3"/>
          <p:cNvSpPr/>
          <p:nvPr/>
        </p:nvSpPr>
        <p:spPr>
          <a:xfrm>
            <a:off x="585720" y="1170000"/>
            <a:ext cx="7449480" cy="2304360"/>
          </a:xfrm>
          <a:prstGeom prst="rect">
            <a:avLst/>
          </a:prstGeom>
          <a:noFill/>
          <a:ln>
            <a:noFill/>
          </a:ln>
        </p:spPr>
        <p:style>
          <a:lnRef idx="0"/>
          <a:fillRef idx="0"/>
          <a:effectRef idx="0"/>
          <a:fontRef idx="minor"/>
        </p:style>
        <p:txBody>
          <a:bodyPr lIns="0" rIns="0" tIns="45000" bIns="45000">
            <a:noAutofit/>
          </a:bodyPr>
          <a:p>
            <a:pPr>
              <a:lnSpc>
                <a:spcPct val="100000"/>
              </a:lnSpc>
            </a:pPr>
            <a:endParaRPr b="0" lang="en-US" sz="1800" spc="-1" strike="noStrike">
              <a:latin typeface="Arial"/>
            </a:endParaRPr>
          </a:p>
          <a:p>
            <a:pPr>
              <a:lnSpc>
                <a:spcPct val="100000"/>
              </a:lnSpc>
            </a:pPr>
            <a:endParaRPr b="0" lang="en-US" sz="1800" spc="-1" strike="noStrike">
              <a:latin typeface="Arial"/>
            </a:endParaRPr>
          </a:p>
          <a:p>
            <a:pPr lvl="1" marL="382680" indent="-178560">
              <a:lnSpc>
                <a:spcPct val="80000"/>
              </a:lnSpc>
              <a:spcBef>
                <a:spcPts val="201"/>
              </a:spcBef>
              <a:spcAft>
                <a:spcPts val="400"/>
              </a:spcAft>
              <a:buClr>
                <a:srgbClr val="e48312"/>
              </a:buClr>
              <a:buFont typeface="Calibri"/>
              <a:buChar char="◦"/>
            </a:pPr>
            <a:r>
              <a:rPr b="1" i="1" lang="en-US" sz="2400" spc="-1" strike="noStrike">
                <a:solidFill>
                  <a:srgbClr val="404040"/>
                </a:solidFill>
                <a:latin typeface="Calibri"/>
                <a:ea typeface="DejaVu Sans"/>
              </a:rPr>
              <a:t>Milieufuncties</a:t>
            </a:r>
            <a:r>
              <a:rPr b="0" lang="en-US" sz="2400" spc="-1" strike="noStrike">
                <a:solidFill>
                  <a:srgbClr val="404040"/>
                </a:solidFill>
                <a:latin typeface="Calibri"/>
                <a:ea typeface="DejaVu Sans"/>
              </a:rPr>
              <a:t> zijn gebruiksmogelijkheden van de </a:t>
            </a:r>
            <a:r>
              <a:rPr b="0" i="1" lang="en-US" sz="2400" spc="-1" strike="noStrike">
                <a:solidFill>
                  <a:srgbClr val="404040"/>
                </a:solidFill>
                <a:latin typeface="Calibri"/>
                <a:ea typeface="DejaVu Sans"/>
              </a:rPr>
              <a:t>niet door de mens gemaakte</a:t>
            </a:r>
            <a:r>
              <a:rPr b="0" lang="en-US" sz="2400" spc="-1" strike="noStrike">
                <a:solidFill>
                  <a:srgbClr val="404040"/>
                </a:solidFill>
                <a:latin typeface="Calibri"/>
                <a:ea typeface="DejaVu Sans"/>
              </a:rPr>
              <a:t> fysieke omgeving</a:t>
            </a:r>
            <a:endParaRPr b="0" lang="en-US" sz="2400" spc="-1" strike="noStrike">
              <a:latin typeface="Arial"/>
            </a:endParaRPr>
          </a:p>
          <a:p>
            <a:pPr lvl="1" marL="382680" indent="-178560">
              <a:lnSpc>
                <a:spcPct val="80000"/>
              </a:lnSpc>
              <a:spcBef>
                <a:spcPts val="201"/>
              </a:spcBef>
              <a:spcAft>
                <a:spcPts val="400"/>
              </a:spcAft>
              <a:buClr>
                <a:srgbClr val="e48312"/>
              </a:buClr>
              <a:buFont typeface="Calibri"/>
              <a:buChar char="◦"/>
            </a:pPr>
            <a:r>
              <a:rPr b="1" i="1" lang="en-US" sz="2400" spc="-1" strike="noStrike">
                <a:solidFill>
                  <a:srgbClr val="404040"/>
                </a:solidFill>
                <a:latin typeface="Calibri"/>
                <a:ea typeface="DejaVu Sans"/>
              </a:rPr>
              <a:t>Concurrerende functies </a:t>
            </a:r>
            <a:r>
              <a:rPr b="0" lang="en-US" sz="2400" spc="-1" strike="noStrike">
                <a:solidFill>
                  <a:srgbClr val="404040"/>
                </a:solidFill>
                <a:latin typeface="Calibri"/>
                <a:ea typeface="DejaVu Sans"/>
              </a:rPr>
              <a:t>zijn schaarse, dus economische, goederen. </a:t>
            </a:r>
            <a:endParaRPr b="0" lang="en-US" sz="2400" spc="-1" strike="noStrike">
              <a:latin typeface="Arial"/>
            </a:endParaRPr>
          </a:p>
          <a:p>
            <a:pPr lvl="1" marL="382680" indent="-178560">
              <a:lnSpc>
                <a:spcPct val="80000"/>
              </a:lnSpc>
              <a:spcBef>
                <a:spcPts val="201"/>
              </a:spcBef>
              <a:spcAft>
                <a:spcPts val="400"/>
              </a:spcAft>
              <a:buClr>
                <a:srgbClr val="e48312"/>
              </a:buClr>
              <a:buFont typeface="Calibri"/>
              <a:buChar char="◦"/>
            </a:pPr>
            <a:r>
              <a:rPr b="0" lang="en-US" sz="2400" spc="-1" strike="noStrike">
                <a:solidFill>
                  <a:srgbClr val="404040"/>
                </a:solidFill>
                <a:latin typeface="Calibri"/>
                <a:ea typeface="DejaVu Sans"/>
              </a:rPr>
              <a:t>Economische activiteit betreft </a:t>
            </a:r>
            <a:r>
              <a:rPr b="0" lang="en-US" sz="2400" spc="-1" strike="noStrike">
                <a:solidFill>
                  <a:srgbClr val="0000ff"/>
                </a:solidFill>
                <a:latin typeface="Calibri"/>
                <a:ea typeface="DejaVu Sans"/>
              </a:rPr>
              <a:t>schaarste</a:t>
            </a:r>
            <a:r>
              <a:rPr b="0" lang="en-US" sz="2400" spc="-1" strike="noStrike">
                <a:solidFill>
                  <a:srgbClr val="404040"/>
                </a:solidFill>
                <a:latin typeface="Calibri"/>
                <a:ea typeface="DejaVu Sans"/>
              </a:rPr>
              <a:t> en omvat </a:t>
            </a:r>
            <a:r>
              <a:rPr b="0" lang="en-US" sz="2400" spc="-1" strike="noStrike">
                <a:solidFill>
                  <a:srgbClr val="0000ff"/>
                </a:solidFill>
                <a:latin typeface="Calibri"/>
                <a:ea typeface="DejaVu Sans"/>
              </a:rPr>
              <a:t>productie </a:t>
            </a:r>
            <a:r>
              <a:rPr b="0" i="1" lang="en-US" sz="2400" spc="-1" strike="noStrike">
                <a:solidFill>
                  <a:srgbClr val="0000ff"/>
                </a:solidFill>
                <a:latin typeface="Calibri"/>
                <a:ea typeface="DejaVu Sans"/>
              </a:rPr>
              <a:t>en </a:t>
            </a:r>
            <a:r>
              <a:rPr b="0" lang="en-US" sz="2400" spc="-1" strike="noStrike">
                <a:solidFill>
                  <a:srgbClr val="0000ff"/>
                </a:solidFill>
                <a:latin typeface="Calibri"/>
                <a:ea typeface="DejaVu Sans"/>
              </a:rPr>
              <a:t>milieu</a:t>
            </a:r>
            <a:endParaRPr b="0" lang="en-US" sz="2400" spc="-1" strike="noStrike">
              <a:latin typeface="Arial"/>
            </a:endParaRPr>
          </a:p>
        </p:txBody>
      </p:sp>
      <p:sp>
        <p:nvSpPr>
          <p:cNvPr id="231" name="CustomShape 4"/>
          <p:cNvSpPr/>
          <p:nvPr/>
        </p:nvSpPr>
        <p:spPr>
          <a:xfrm>
            <a:off x="1828800" y="4017960"/>
            <a:ext cx="6400080" cy="14612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3600" spc="-1" strike="noStrike">
                <a:solidFill>
                  <a:srgbClr val="404040"/>
                </a:solidFill>
                <a:latin typeface="Calibri"/>
                <a:ea typeface="DejaVu Sans"/>
              </a:rPr>
              <a:t>Het milieu valt onder het economisch kenobject, dus ook onder de</a:t>
            </a:r>
            <a:r>
              <a:rPr b="0" lang="en-US" sz="3600" spc="-1" strike="noStrike">
                <a:solidFill>
                  <a:srgbClr val="0000ff"/>
                </a:solidFill>
                <a:latin typeface="Calibri"/>
                <a:ea typeface="DejaVu Sans"/>
              </a:rPr>
              <a:t> economische statistiek</a:t>
            </a:r>
            <a:endParaRPr b="0" lang="en-US" sz="36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CustomShape 1"/>
          <p:cNvSpPr/>
          <p:nvPr/>
        </p:nvSpPr>
        <p:spPr>
          <a:xfrm>
            <a:off x="7015320" y="6103800"/>
            <a:ext cx="926280" cy="340560"/>
          </a:xfrm>
          <a:prstGeom prst="rect">
            <a:avLst/>
          </a:prstGeom>
          <a:noFill/>
          <a:ln>
            <a:noFill/>
          </a:ln>
        </p:spPr>
        <p:style>
          <a:lnRef idx="0"/>
          <a:fillRef idx="0"/>
          <a:effectRef idx="0"/>
          <a:fontRef idx="minor"/>
        </p:style>
      </p:sp>
      <p:sp>
        <p:nvSpPr>
          <p:cNvPr id="233" name="CustomShape 2"/>
          <p:cNvSpPr/>
          <p:nvPr/>
        </p:nvSpPr>
        <p:spPr>
          <a:xfrm>
            <a:off x="666720" y="81000"/>
            <a:ext cx="7447680" cy="12484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en-US" sz="4800" spc="-29" strike="noStrike">
                <a:solidFill>
                  <a:srgbClr val="404040"/>
                </a:solidFill>
                <a:latin typeface="Calibri Light"/>
                <a:ea typeface="DejaVu Sans"/>
              </a:rPr>
              <a:t>Oude en nieuwe schaarste 2</a:t>
            </a:r>
            <a:endParaRPr b="0" lang="en-US" sz="4800" spc="-1" strike="noStrike">
              <a:latin typeface="Arial"/>
            </a:endParaRPr>
          </a:p>
        </p:txBody>
      </p:sp>
      <p:sp>
        <p:nvSpPr>
          <p:cNvPr id="234" name="CustomShape 3"/>
          <p:cNvSpPr/>
          <p:nvPr/>
        </p:nvSpPr>
        <p:spPr>
          <a:xfrm>
            <a:off x="585720" y="1170000"/>
            <a:ext cx="7449480" cy="3725280"/>
          </a:xfrm>
          <a:prstGeom prst="rect">
            <a:avLst/>
          </a:prstGeom>
          <a:noFill/>
          <a:ln>
            <a:noFill/>
          </a:ln>
        </p:spPr>
        <p:style>
          <a:lnRef idx="0"/>
          <a:fillRef idx="0"/>
          <a:effectRef idx="0"/>
          <a:fontRef idx="minor"/>
        </p:style>
        <p:txBody>
          <a:bodyPr lIns="0" rIns="0" tIns="45000" bIns="45000">
            <a:noAutofit/>
          </a:bodyPr>
          <a:p>
            <a:pPr>
              <a:lnSpc>
                <a:spcPct val="100000"/>
              </a:lnSpc>
            </a:pPr>
            <a:endParaRPr b="0" lang="en-US" sz="1800" spc="-1" strike="noStrike">
              <a:latin typeface="Arial"/>
            </a:endParaRPr>
          </a:p>
          <a:p>
            <a:pPr>
              <a:lnSpc>
                <a:spcPct val="100000"/>
              </a:lnSpc>
            </a:pPr>
            <a:endParaRPr b="0" lang="en-US" sz="1800" spc="-1" strike="noStrike">
              <a:latin typeface="Arial"/>
            </a:endParaRPr>
          </a:p>
          <a:p>
            <a:pPr lvl="1" marL="382680" indent="-178560">
              <a:lnSpc>
                <a:spcPct val="8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De meeste </a:t>
            </a:r>
            <a:r>
              <a:rPr b="1" i="1" lang="en-US" sz="2600" spc="-1" strike="noStrike">
                <a:solidFill>
                  <a:srgbClr val="404040"/>
                </a:solidFill>
                <a:latin typeface="Calibri"/>
                <a:ea typeface="DejaVu Sans"/>
              </a:rPr>
              <a:t>schaarste</a:t>
            </a:r>
            <a:r>
              <a:rPr b="0" lang="en-US" sz="2600" spc="-1" strike="noStrike">
                <a:solidFill>
                  <a:srgbClr val="404040"/>
                </a:solidFill>
                <a:latin typeface="Calibri"/>
                <a:ea typeface="DejaVu Sans"/>
              </a:rPr>
              <a:t> ontstaat door het gebruik van milieufuncties voor de productie ofwel het standaard nationaal inkomen (NI). </a:t>
            </a:r>
            <a:endParaRPr b="0" lang="en-US" sz="2600" spc="-1" strike="noStrike">
              <a:latin typeface="Arial"/>
            </a:endParaRPr>
          </a:p>
          <a:p>
            <a:pPr lvl="1" marL="382680" indent="-178560">
              <a:lnSpc>
                <a:spcPct val="8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Alternatief: productie met behoud van milieufuncties voor toekomstige generaties.</a:t>
            </a:r>
            <a:endParaRPr b="0" lang="en-US" sz="2600" spc="-1" strike="noStrike">
              <a:latin typeface="Arial"/>
            </a:endParaRPr>
          </a:p>
          <a:p>
            <a:pPr lvl="1" marL="382680" indent="-178560">
              <a:lnSpc>
                <a:spcPct val="8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Het NI is gebaseerd op marktprijzen. </a:t>
            </a:r>
            <a:endParaRPr b="0" lang="en-US" sz="2600" spc="-1" strike="noStrike">
              <a:latin typeface="Arial"/>
            </a:endParaRPr>
          </a:p>
          <a:p>
            <a:pPr lvl="1" marL="382680" indent="-178560">
              <a:lnSpc>
                <a:spcPct val="8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Schaduwprijzen van functies zijn vooralsnog onbekend.</a:t>
            </a:r>
            <a:endParaRPr b="0" lang="en-US" sz="2600" spc="-1" strike="noStrike">
              <a:latin typeface="Arial"/>
            </a:endParaRPr>
          </a:p>
          <a:p>
            <a:pPr lvl="1" marL="382680" indent="-178560">
              <a:lnSpc>
                <a:spcPct val="80000"/>
              </a:lnSpc>
              <a:spcBef>
                <a:spcPts val="201"/>
              </a:spcBef>
              <a:spcAft>
                <a:spcPts val="400"/>
              </a:spcAft>
              <a:buClr>
                <a:srgbClr val="e48312"/>
              </a:buClr>
              <a:buFont typeface="Calibri"/>
              <a:buChar char="◦"/>
            </a:pPr>
            <a:r>
              <a:rPr b="0" i="1" lang="en-US" sz="2600" spc="-1" strike="noStrike">
                <a:solidFill>
                  <a:srgbClr val="0000ff"/>
                </a:solidFill>
                <a:latin typeface="Calibri"/>
                <a:ea typeface="DejaVu Sans"/>
              </a:rPr>
              <a:t>Dit is theoretisch onoplosbaar</a:t>
            </a:r>
            <a:r>
              <a:rPr b="0" lang="en-US" sz="2600" spc="-1" strike="noStrike">
                <a:solidFill>
                  <a:srgbClr val="0000ff"/>
                </a:solidFill>
                <a:latin typeface="Calibri"/>
                <a:ea typeface="DejaVu Sans"/>
              </a:rPr>
              <a:t>.</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CustomShape 1"/>
          <p:cNvSpPr/>
          <p:nvPr/>
        </p:nvSpPr>
        <p:spPr>
          <a:xfrm>
            <a:off x="7015320" y="6103800"/>
            <a:ext cx="926280" cy="340560"/>
          </a:xfrm>
          <a:prstGeom prst="rect">
            <a:avLst/>
          </a:prstGeom>
          <a:noFill/>
          <a:ln>
            <a:noFill/>
          </a:ln>
        </p:spPr>
        <p:style>
          <a:lnRef idx="0"/>
          <a:fillRef idx="0"/>
          <a:effectRef idx="0"/>
          <a:fontRef idx="minor"/>
        </p:style>
      </p:sp>
      <p:sp>
        <p:nvSpPr>
          <p:cNvPr id="236" name="CustomShape 2"/>
          <p:cNvSpPr/>
          <p:nvPr/>
        </p:nvSpPr>
        <p:spPr>
          <a:xfrm>
            <a:off x="822240" y="549360"/>
            <a:ext cx="7474680" cy="72936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en-US" sz="4800" spc="-29" strike="noStrike">
                <a:solidFill>
                  <a:srgbClr val="404040"/>
                </a:solidFill>
                <a:latin typeface="Calibri Light"/>
                <a:ea typeface="DejaVu Sans"/>
              </a:rPr>
              <a:t>Welvaart, inkomen en milieu</a:t>
            </a:r>
            <a:endParaRPr b="0" lang="en-US" sz="4800" spc="-1" strike="noStrike">
              <a:latin typeface="Arial"/>
            </a:endParaRPr>
          </a:p>
        </p:txBody>
      </p:sp>
      <p:sp>
        <p:nvSpPr>
          <p:cNvPr id="237" name="CustomShape 3"/>
          <p:cNvSpPr/>
          <p:nvPr/>
        </p:nvSpPr>
        <p:spPr>
          <a:xfrm>
            <a:off x="647640" y="1871640"/>
            <a:ext cx="7416000" cy="3168000"/>
          </a:xfrm>
          <a:prstGeom prst="rect">
            <a:avLst/>
          </a:prstGeom>
          <a:noFill/>
          <a:ln>
            <a:noFill/>
          </a:ln>
        </p:spPr>
        <p:style>
          <a:lnRef idx="0"/>
          <a:fillRef idx="0"/>
          <a:effectRef idx="0"/>
          <a:fontRef idx="minor"/>
        </p:style>
        <p:txBody>
          <a:bodyPr lIns="0" rIns="0" tIns="45000" bIns="45000">
            <a:normAutofit/>
          </a:bodyPr>
          <a:p>
            <a:pPr>
              <a:lnSpc>
                <a:spcPct val="100000"/>
              </a:lnSpc>
            </a:pPr>
            <a:endParaRPr b="0" lang="en-US" sz="1800" spc="-1" strike="noStrike">
              <a:latin typeface="Arial"/>
            </a:endParaRPr>
          </a:p>
          <a:p>
            <a:pPr lvl="1" marL="382680" indent="-178560">
              <a:lnSpc>
                <a:spcPct val="9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Zonder </a:t>
            </a:r>
            <a:r>
              <a:rPr b="0" i="1" lang="en-US" sz="2600" spc="-1" strike="noStrike">
                <a:solidFill>
                  <a:srgbClr val="404040"/>
                </a:solidFill>
                <a:latin typeface="Calibri"/>
                <a:ea typeface="DejaVu Sans"/>
              </a:rPr>
              <a:t>veronderstellingen omtrent gedrag </a:t>
            </a:r>
            <a:r>
              <a:rPr b="0" lang="en-US" sz="2600" spc="-1" strike="noStrike">
                <a:solidFill>
                  <a:srgbClr val="404040"/>
                </a:solidFill>
                <a:latin typeface="Calibri"/>
                <a:ea typeface="DejaVu Sans"/>
              </a:rPr>
              <a:t>is ieder cijfer voor een nationaal inkomen (</a:t>
            </a:r>
            <a:r>
              <a:rPr b="0" i="1" lang="en-US" sz="2600" spc="-1" strike="noStrike">
                <a:solidFill>
                  <a:srgbClr val="404040"/>
                </a:solidFill>
                <a:latin typeface="Calibri"/>
                <a:ea typeface="DejaVu Sans"/>
              </a:rPr>
              <a:t>welvaarts-theoretisch</a:t>
            </a:r>
            <a:r>
              <a:rPr b="0" lang="en-US" sz="2600" spc="-1" strike="noStrike">
                <a:solidFill>
                  <a:srgbClr val="404040"/>
                </a:solidFill>
                <a:latin typeface="Calibri"/>
                <a:ea typeface="DejaVu Sans"/>
              </a:rPr>
              <a:t>) betekenisloos. </a:t>
            </a:r>
            <a:endParaRPr b="0" lang="en-US" sz="2600" spc="-1" strike="noStrike">
              <a:latin typeface="Arial"/>
            </a:endParaRPr>
          </a:p>
          <a:p>
            <a:pPr lvl="1" marL="382680" indent="-178560">
              <a:lnSpc>
                <a:spcPct val="9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Dit geldt voor zowel NI als mDNI.</a:t>
            </a:r>
            <a:endParaRPr b="0" lang="en-US" sz="2600" spc="-1" strike="noStrike">
              <a:latin typeface="Arial"/>
            </a:endParaRPr>
          </a:p>
          <a:p>
            <a:pPr lvl="1" marL="382680" indent="-178560">
              <a:lnSpc>
                <a:spcPct val="90000"/>
              </a:lnSpc>
              <a:spcBef>
                <a:spcPts val="201"/>
              </a:spcBef>
              <a:spcAft>
                <a:spcPts val="400"/>
              </a:spcAft>
              <a:buClr>
                <a:srgbClr val="e48312"/>
              </a:buClr>
              <a:buFont typeface="Calibri"/>
              <a:buChar char="◦"/>
            </a:pPr>
            <a:r>
              <a:rPr b="0" i="1" lang="en-US" sz="2600" spc="-1" strike="noStrike">
                <a:solidFill>
                  <a:srgbClr val="ed1c24"/>
                </a:solidFill>
                <a:latin typeface="Calibri"/>
                <a:ea typeface="DejaVu Sans"/>
              </a:rPr>
              <a:t>Risico</a:t>
            </a:r>
            <a:r>
              <a:rPr b="0" lang="en-US" sz="2600" spc="-1" strike="noStrike">
                <a:solidFill>
                  <a:srgbClr val="404040"/>
                </a:solidFill>
                <a:latin typeface="Calibri"/>
                <a:ea typeface="DejaVu Sans"/>
              </a:rPr>
              <a:t> en het </a:t>
            </a:r>
            <a:r>
              <a:rPr b="0" i="1" lang="en-US" sz="2600" spc="-1" strike="noStrike">
                <a:solidFill>
                  <a:srgbClr val="ed1c24"/>
                </a:solidFill>
                <a:latin typeface="Calibri"/>
                <a:ea typeface="DejaVu Sans"/>
              </a:rPr>
              <a:t>voorzorgsbeginsel</a:t>
            </a:r>
            <a:r>
              <a:rPr b="0" lang="en-US" sz="2600" spc="-1" strike="noStrike">
                <a:solidFill>
                  <a:srgbClr val="404040"/>
                </a:solidFill>
                <a:latin typeface="Calibri"/>
                <a:ea typeface="DejaVu Sans"/>
              </a:rPr>
              <a:t> zijn belangrijke gronden voor de aanpak via conditionaliteit.</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CustomShape 1"/>
          <p:cNvSpPr/>
          <p:nvPr/>
        </p:nvSpPr>
        <p:spPr>
          <a:xfrm>
            <a:off x="457200" y="754200"/>
            <a:ext cx="7771680" cy="2526480"/>
          </a:xfrm>
          <a:prstGeom prst="rect">
            <a:avLst/>
          </a:prstGeom>
          <a:noFill/>
          <a:ln>
            <a:noFill/>
          </a:ln>
        </p:spPr>
        <p:style>
          <a:lnRef idx="0"/>
          <a:fillRef idx="0"/>
          <a:effectRef idx="0"/>
          <a:fontRef idx="minor"/>
        </p:style>
        <p:txBody>
          <a:bodyPr lIns="90000" rIns="90000" tIns="45000" bIns="45000">
            <a:noAutofit/>
          </a:bodyPr>
          <a:p>
            <a:pPr algn="ctr">
              <a:lnSpc>
                <a:spcPct val="100000"/>
              </a:lnSpc>
            </a:pPr>
            <a:r>
              <a:rPr b="0" lang="en-US" sz="4000" spc="-1" strike="noStrike">
                <a:solidFill>
                  <a:srgbClr val="404040"/>
                </a:solidFill>
                <a:latin typeface="Calibri Light"/>
                <a:ea typeface="Microsoft YaHei"/>
              </a:rPr>
              <a:t>Praktische aanpak voor een theoretisch onoplosbaar probleem: </a:t>
            </a:r>
            <a:br/>
            <a:r>
              <a:rPr b="1" i="1" lang="en-US" sz="4000" spc="160" strike="noStrike">
                <a:solidFill>
                  <a:srgbClr val="21409a"/>
                </a:solidFill>
                <a:latin typeface="Calibri Light"/>
                <a:ea typeface="Microsoft YaHei"/>
              </a:rPr>
              <a:t>conditionaliteit</a:t>
            </a:r>
            <a:r>
              <a:rPr b="1" i="1" lang="en-US" sz="4000" spc="-1" strike="noStrike">
                <a:solidFill>
                  <a:srgbClr val="21409a"/>
                </a:solidFill>
                <a:latin typeface="Calibri Light"/>
                <a:ea typeface="Microsoft YaHei"/>
              </a:rPr>
              <a:t> </a:t>
            </a:r>
            <a:r>
              <a:rPr b="1" lang="en-US" sz="4000" spc="-1" strike="noStrike">
                <a:solidFill>
                  <a:srgbClr val="21409a"/>
                </a:solidFill>
                <a:latin typeface="Calibri Light"/>
                <a:ea typeface="Microsoft YaHei"/>
              </a:rPr>
              <a:t>b</a:t>
            </a:r>
            <a:r>
              <a:rPr b="1" lang="en-US" sz="4000" spc="160" strike="noStrike">
                <a:solidFill>
                  <a:srgbClr val="21409a"/>
                </a:solidFill>
                <a:latin typeface="Calibri Light"/>
                <a:ea typeface="Microsoft YaHei"/>
              </a:rPr>
              <a:t>ij</a:t>
            </a:r>
            <a:r>
              <a:rPr b="1" lang="en-US" sz="4000" spc="-1" strike="noStrike">
                <a:solidFill>
                  <a:srgbClr val="21409a"/>
                </a:solidFill>
                <a:latin typeface="Calibri Light"/>
                <a:ea typeface="Microsoft YaHei"/>
              </a:rPr>
              <a:t> het meten</a:t>
            </a:r>
            <a:endParaRPr b="0" lang="en-US" sz="4000" spc="-1" strike="noStrike">
              <a:latin typeface="Arial"/>
            </a:endParaRPr>
          </a:p>
        </p:txBody>
      </p:sp>
      <p:sp>
        <p:nvSpPr>
          <p:cNvPr id="239" name="CustomShape 2"/>
          <p:cNvSpPr/>
          <p:nvPr/>
        </p:nvSpPr>
        <p:spPr>
          <a:xfrm>
            <a:off x="896760" y="3365640"/>
            <a:ext cx="7455600" cy="23216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3200" spc="-1" strike="noStrike">
                <a:solidFill>
                  <a:srgbClr val="404040"/>
                </a:solidFill>
                <a:latin typeface="Calibri"/>
                <a:ea typeface="DejaVu Sans"/>
              </a:rPr>
              <a:t>Het mDNI is gebaseerd op normen voor milieu-duurzaamheid (</a:t>
            </a:r>
            <a:r>
              <a:rPr b="0" lang="en-US" sz="3200" spc="-1" strike="noStrike">
                <a:solidFill>
                  <a:srgbClr val="21409a"/>
                </a:solidFill>
                <a:latin typeface="Calibri"/>
                <a:ea typeface="DejaVu Sans"/>
              </a:rPr>
              <a:t>literatuur-studie</a:t>
            </a:r>
            <a:r>
              <a:rPr b="0" lang="en-US" sz="3200" spc="-1" strike="noStrike">
                <a:solidFill>
                  <a:srgbClr val="404040"/>
                </a:solidFill>
                <a:latin typeface="Calibri"/>
                <a:ea typeface="DejaVu Sans"/>
              </a:rPr>
              <a:t>) en op een </a:t>
            </a:r>
            <a:r>
              <a:rPr b="0" lang="en-US" sz="3200" spc="-1" strike="noStrike">
                <a:solidFill>
                  <a:srgbClr val="21409a"/>
                </a:solidFill>
                <a:latin typeface="Calibri"/>
                <a:ea typeface="DejaVu Sans"/>
              </a:rPr>
              <a:t>conditionele veronderstelling </a:t>
            </a:r>
            <a:r>
              <a:rPr b="0" lang="en-US" sz="3200" spc="-1" strike="noStrike">
                <a:solidFill>
                  <a:srgbClr val="404040"/>
                </a:solidFill>
                <a:latin typeface="Calibri"/>
                <a:ea typeface="DejaVu Sans"/>
              </a:rPr>
              <a:t>voor preferenties voor milieu-duurzaamheid.</a:t>
            </a:r>
            <a:endParaRPr b="0" lang="en-US" sz="3200" spc="-1" strike="noStrike">
              <a:latin typeface="Arial"/>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CustomShape 1"/>
          <p:cNvSpPr/>
          <p:nvPr/>
        </p:nvSpPr>
        <p:spPr>
          <a:xfrm>
            <a:off x="7015320" y="6103800"/>
            <a:ext cx="926280" cy="340560"/>
          </a:xfrm>
          <a:prstGeom prst="rect">
            <a:avLst/>
          </a:prstGeom>
          <a:noFill/>
          <a:ln>
            <a:noFill/>
          </a:ln>
        </p:spPr>
        <p:style>
          <a:lnRef idx="0"/>
          <a:fillRef idx="0"/>
          <a:effectRef idx="0"/>
          <a:fontRef idx="minor"/>
        </p:style>
      </p:sp>
      <p:sp>
        <p:nvSpPr>
          <p:cNvPr id="241" name="CustomShape 2"/>
          <p:cNvSpPr/>
          <p:nvPr/>
        </p:nvSpPr>
        <p:spPr>
          <a:xfrm>
            <a:off x="830160" y="179280"/>
            <a:ext cx="7447680" cy="92484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en-US" sz="4800" spc="-29" strike="noStrike">
                <a:solidFill>
                  <a:srgbClr val="404040"/>
                </a:solidFill>
                <a:latin typeface="Calibri Light"/>
                <a:ea typeface="DejaVu Sans"/>
              </a:rPr>
              <a:t>Relatie ecologie en economie</a:t>
            </a:r>
            <a:endParaRPr b="0" lang="en-US" sz="4800" spc="-1" strike="noStrike">
              <a:latin typeface="Arial"/>
            </a:endParaRPr>
          </a:p>
        </p:txBody>
      </p:sp>
      <p:pic>
        <p:nvPicPr>
          <p:cNvPr id="242" name="Picture 4" descr=""/>
          <p:cNvPicPr/>
          <p:nvPr/>
        </p:nvPicPr>
        <p:blipFill>
          <a:blip r:embed="rId1"/>
          <a:stretch/>
        </p:blipFill>
        <p:spPr>
          <a:xfrm>
            <a:off x="914400" y="1279440"/>
            <a:ext cx="7130160" cy="4710960"/>
          </a:xfrm>
          <a:prstGeom prst="rect">
            <a:avLst/>
          </a:prstGeom>
          <a:ln w="936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CustomShape 1"/>
          <p:cNvSpPr/>
          <p:nvPr/>
        </p:nvSpPr>
        <p:spPr>
          <a:xfrm>
            <a:off x="7015320" y="6103800"/>
            <a:ext cx="926280" cy="340560"/>
          </a:xfrm>
          <a:prstGeom prst="rect">
            <a:avLst/>
          </a:prstGeom>
          <a:noFill/>
          <a:ln>
            <a:noFill/>
          </a:ln>
        </p:spPr>
        <p:style>
          <a:lnRef idx="0"/>
          <a:fillRef idx="0"/>
          <a:effectRef idx="0"/>
          <a:fontRef idx="minor"/>
        </p:style>
      </p:sp>
      <p:sp>
        <p:nvSpPr>
          <p:cNvPr id="244" name="CustomShape 2"/>
          <p:cNvSpPr/>
          <p:nvPr/>
        </p:nvSpPr>
        <p:spPr>
          <a:xfrm>
            <a:off x="287280" y="0"/>
            <a:ext cx="8208360" cy="151056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en-US" sz="4800" spc="-1" strike="noStrike">
                <a:solidFill>
                  <a:srgbClr val="404040"/>
                </a:solidFill>
                <a:latin typeface="Calibri Light"/>
                <a:ea typeface="DejaVu Sans"/>
              </a:rPr>
              <a:t>Conditionaliteit voor NI en mDNI</a:t>
            </a:r>
            <a:endParaRPr b="0" lang="en-US" sz="4800" spc="-1" strike="noStrike">
              <a:latin typeface="Arial"/>
            </a:endParaRPr>
          </a:p>
        </p:txBody>
      </p:sp>
      <p:sp>
        <p:nvSpPr>
          <p:cNvPr id="245" name="CustomShape 3"/>
          <p:cNvSpPr/>
          <p:nvPr/>
        </p:nvSpPr>
        <p:spPr>
          <a:xfrm>
            <a:off x="647640" y="1774800"/>
            <a:ext cx="7416000" cy="2977560"/>
          </a:xfrm>
          <a:prstGeom prst="rect">
            <a:avLst/>
          </a:prstGeom>
          <a:noFill/>
          <a:ln>
            <a:noFill/>
          </a:ln>
        </p:spPr>
        <p:style>
          <a:lnRef idx="0"/>
          <a:fillRef idx="0"/>
          <a:effectRef idx="0"/>
          <a:fontRef idx="minor"/>
        </p:style>
        <p:txBody>
          <a:bodyPr lIns="0" rIns="0" tIns="45000" bIns="45000">
            <a:normAutofit/>
          </a:bodyPr>
          <a:p>
            <a:pPr>
              <a:lnSpc>
                <a:spcPct val="100000"/>
              </a:lnSpc>
            </a:pPr>
            <a:endParaRPr b="0" lang="en-US" sz="1800" spc="-1" strike="noStrike">
              <a:latin typeface="Arial"/>
            </a:endParaRPr>
          </a:p>
          <a:p>
            <a:pPr lvl="1" marL="382680" indent="-178560">
              <a:lnSpc>
                <a:spcPct val="9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Cruciaal is de </a:t>
            </a:r>
            <a:r>
              <a:rPr b="0" lang="en-US" sz="2600" spc="-1" strike="noStrike">
                <a:solidFill>
                  <a:srgbClr val="0000ff"/>
                </a:solidFill>
                <a:latin typeface="Calibri"/>
                <a:ea typeface="DejaVu Sans"/>
              </a:rPr>
              <a:t>conditionaliteit</a:t>
            </a:r>
            <a:r>
              <a:rPr b="0" lang="en-US" sz="2600" spc="-1" strike="noStrike">
                <a:solidFill>
                  <a:srgbClr val="404040"/>
                </a:solidFill>
                <a:latin typeface="Calibri"/>
                <a:ea typeface="DejaVu Sans"/>
              </a:rPr>
              <a:t> via aannames.</a:t>
            </a:r>
            <a:endParaRPr b="0" lang="en-US" sz="2600" spc="-1" strike="noStrike">
              <a:latin typeface="Arial"/>
            </a:endParaRPr>
          </a:p>
          <a:p>
            <a:pPr lvl="1" marL="382680" indent="-178560">
              <a:lnSpc>
                <a:spcPct val="9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Het NI is correct onder de </a:t>
            </a:r>
            <a:r>
              <a:rPr b="0" lang="en-US" sz="2600" spc="-1" strike="noStrike">
                <a:solidFill>
                  <a:srgbClr val="0000ff"/>
                </a:solidFill>
                <a:latin typeface="Calibri"/>
                <a:ea typeface="DejaVu Sans"/>
              </a:rPr>
              <a:t>conditie</a:t>
            </a:r>
            <a:r>
              <a:rPr b="0" lang="en-US" sz="2600" spc="-1" strike="noStrike">
                <a:solidFill>
                  <a:srgbClr val="404040"/>
                </a:solidFill>
                <a:latin typeface="Calibri"/>
                <a:ea typeface="DejaVu Sans"/>
              </a:rPr>
              <a:t> dat de preferenties tot de huidige marktprijzen leiden.</a:t>
            </a:r>
            <a:endParaRPr b="0" lang="en-US" sz="2600" spc="-1" strike="noStrike">
              <a:latin typeface="Arial"/>
            </a:endParaRPr>
          </a:p>
          <a:p>
            <a:pPr lvl="1" marL="382680" indent="-178560">
              <a:lnSpc>
                <a:spcPct val="9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Het mDNI is correct onder de </a:t>
            </a:r>
            <a:r>
              <a:rPr b="0" lang="en-US" sz="2600" spc="-1" strike="noStrike">
                <a:solidFill>
                  <a:srgbClr val="0000ff"/>
                </a:solidFill>
                <a:latin typeface="Calibri"/>
                <a:ea typeface="DejaVu Sans"/>
              </a:rPr>
              <a:t>conditie </a:t>
            </a:r>
            <a:r>
              <a:rPr b="0" lang="en-US" sz="2600" spc="-1" strike="noStrike">
                <a:solidFill>
                  <a:srgbClr val="404040"/>
                </a:solidFill>
                <a:latin typeface="Calibri"/>
                <a:ea typeface="DejaVu Sans"/>
              </a:rPr>
              <a:t>van preferenties voor behoud van de milieufuncties voor toekomstige generaties.</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CustomShape 1"/>
          <p:cNvSpPr/>
          <p:nvPr/>
        </p:nvSpPr>
        <p:spPr>
          <a:xfrm>
            <a:off x="7015320" y="6103800"/>
            <a:ext cx="926280" cy="340560"/>
          </a:xfrm>
          <a:prstGeom prst="rect">
            <a:avLst/>
          </a:prstGeom>
          <a:noFill/>
          <a:ln>
            <a:noFill/>
          </a:ln>
        </p:spPr>
        <p:style>
          <a:lnRef idx="0"/>
          <a:fillRef idx="0"/>
          <a:effectRef idx="0"/>
          <a:fontRef idx="minor"/>
        </p:style>
      </p:sp>
      <p:sp>
        <p:nvSpPr>
          <p:cNvPr id="247" name="CustomShape 2"/>
          <p:cNvSpPr/>
          <p:nvPr/>
        </p:nvSpPr>
        <p:spPr>
          <a:xfrm>
            <a:off x="1214280" y="203040"/>
            <a:ext cx="6152400" cy="1061280"/>
          </a:xfrm>
          <a:prstGeom prst="rect">
            <a:avLst/>
          </a:prstGeom>
          <a:noFill/>
          <a:ln>
            <a:noFill/>
          </a:ln>
        </p:spPr>
        <p:style>
          <a:lnRef idx="0"/>
          <a:fillRef idx="0"/>
          <a:effectRef idx="0"/>
          <a:fontRef idx="minor"/>
        </p:style>
        <p:txBody>
          <a:bodyPr lIns="90000" rIns="90000" tIns="45000" bIns="45000">
            <a:noAutofit/>
          </a:bodyPr>
          <a:p>
            <a:pPr>
              <a:lnSpc>
                <a:spcPct val="100000"/>
              </a:lnSpc>
              <a:spcBef>
                <a:spcPts val="1599"/>
              </a:spcBef>
            </a:pPr>
            <a:r>
              <a:rPr b="0" lang="en-US" sz="3200" spc="-1" strike="noStrike">
                <a:solidFill>
                  <a:srgbClr val="404040"/>
                </a:solidFill>
                <a:latin typeface="Calibri Light"/>
                <a:ea typeface="DejaVu Sans"/>
              </a:rPr>
              <a:t>Social Welfare Function (SWF)</a:t>
            </a:r>
            <a:br/>
            <a:r>
              <a:rPr b="0" lang="en-US" sz="3200" spc="-1" strike="noStrike">
                <a:solidFill>
                  <a:srgbClr val="404040"/>
                </a:solidFill>
                <a:latin typeface="Calibri Light"/>
                <a:ea typeface="DejaVu Sans"/>
              </a:rPr>
              <a:t>Production Possibility Frontier (PPF)</a:t>
            </a:r>
            <a:endParaRPr b="0" lang="en-US" sz="3200" spc="-1" strike="noStrike">
              <a:latin typeface="Arial"/>
            </a:endParaRPr>
          </a:p>
        </p:txBody>
      </p:sp>
      <p:pic>
        <p:nvPicPr>
          <p:cNvPr id="248" name="Shape" descr=""/>
          <p:cNvPicPr/>
          <p:nvPr/>
        </p:nvPicPr>
        <p:blipFill>
          <a:blip r:embed="rId1"/>
          <a:stretch/>
        </p:blipFill>
        <p:spPr>
          <a:xfrm>
            <a:off x="19080" y="1333440"/>
            <a:ext cx="5009400" cy="4588920"/>
          </a:xfrm>
          <a:prstGeom prst="rect">
            <a:avLst/>
          </a:prstGeom>
          <a:ln w="9360">
            <a:noFill/>
          </a:ln>
        </p:spPr>
      </p:pic>
      <p:sp>
        <p:nvSpPr>
          <p:cNvPr id="249" name="CustomShape 3"/>
          <p:cNvSpPr/>
          <p:nvPr/>
        </p:nvSpPr>
        <p:spPr>
          <a:xfrm>
            <a:off x="4389480" y="1260360"/>
            <a:ext cx="4204440" cy="5103000"/>
          </a:xfrm>
          <a:prstGeom prst="rect">
            <a:avLst/>
          </a:prstGeom>
          <a:noFill/>
          <a:ln>
            <a:noFill/>
          </a:ln>
        </p:spPr>
        <p:style>
          <a:lnRef idx="0"/>
          <a:fillRef idx="0"/>
          <a:effectRef idx="0"/>
          <a:fontRef idx="minor"/>
        </p:style>
        <p:txBody>
          <a:bodyPr lIns="90000" rIns="90000" tIns="45000" bIns="45000">
            <a:noAutofit/>
          </a:bodyPr>
          <a:p>
            <a:pPr marL="216000" indent="-212760">
              <a:lnSpc>
                <a:spcPct val="100000"/>
              </a:lnSpc>
              <a:spcBef>
                <a:spcPts val="1199"/>
              </a:spcBef>
              <a:buClr>
                <a:srgbClr val="000000"/>
              </a:buClr>
              <a:buFont typeface="Symbol"/>
              <a:buChar char=""/>
            </a:pPr>
            <a:r>
              <a:rPr b="0" lang="en-US" sz="2400" spc="-1" strike="noStrike">
                <a:solidFill>
                  <a:srgbClr val="000000"/>
                </a:solidFill>
                <a:latin typeface="Calibri"/>
                <a:ea typeface="DejaVu Sans"/>
              </a:rPr>
              <a:t> </a:t>
            </a:r>
            <a:r>
              <a:rPr b="0" lang="en-US" sz="2400" spc="-1" strike="noStrike">
                <a:solidFill>
                  <a:srgbClr val="0000ff"/>
                </a:solidFill>
                <a:latin typeface="Calibri"/>
                <a:ea typeface="DejaVu Sans"/>
              </a:rPr>
              <a:t>NI</a:t>
            </a:r>
            <a:r>
              <a:rPr b="0" lang="en-US" sz="2400" spc="-1" strike="noStrike">
                <a:solidFill>
                  <a:srgbClr val="000000"/>
                </a:solidFill>
                <a:latin typeface="Calibri"/>
                <a:ea typeface="DejaVu Sans"/>
              </a:rPr>
              <a:t> in punt </a:t>
            </a:r>
            <a:r>
              <a:rPr b="0" lang="en-US" sz="2400" spc="-1" strike="noStrike">
                <a:solidFill>
                  <a:srgbClr val="0000ff"/>
                </a:solidFill>
                <a:latin typeface="Calibri"/>
                <a:ea typeface="DejaVu Sans"/>
              </a:rPr>
              <a:t>U</a:t>
            </a:r>
            <a:r>
              <a:rPr b="0" lang="en-US" sz="2400" spc="-1" strike="noStrike">
                <a:solidFill>
                  <a:srgbClr val="000000"/>
                </a:solidFill>
                <a:latin typeface="Calibri"/>
                <a:ea typeface="DejaVu Sans"/>
              </a:rPr>
              <a:t> is een gewogen som van het </a:t>
            </a:r>
            <a:r>
              <a:rPr b="0" lang="en-US" sz="2400" spc="-1" strike="noStrike">
                <a:solidFill>
                  <a:srgbClr val="ff0000"/>
                </a:solidFill>
                <a:latin typeface="Calibri"/>
                <a:ea typeface="DejaVu Sans"/>
              </a:rPr>
              <a:t>gebruik</a:t>
            </a:r>
            <a:r>
              <a:rPr b="0" lang="en-US" sz="2400" spc="-1" strike="noStrike">
                <a:solidFill>
                  <a:srgbClr val="000000"/>
                </a:solidFill>
                <a:latin typeface="Calibri"/>
                <a:ea typeface="DejaVu Sans"/>
              </a:rPr>
              <a:t> van milieufuncties tegen marktprijzen.</a:t>
            </a:r>
            <a:endParaRPr b="0" lang="en-US" sz="2400" spc="-1" strike="noStrike">
              <a:latin typeface="Arial"/>
            </a:endParaRPr>
          </a:p>
          <a:p>
            <a:pPr marL="216000" indent="-212760">
              <a:lnSpc>
                <a:spcPct val="100000"/>
              </a:lnSpc>
              <a:spcBef>
                <a:spcPts val="1199"/>
              </a:spcBef>
              <a:buClr>
                <a:srgbClr val="000000"/>
              </a:buClr>
              <a:buFont typeface="Symbol"/>
              <a:buChar char=""/>
            </a:pPr>
            <a:r>
              <a:rPr b="0" lang="en-US" sz="2400" spc="-1" strike="noStrike">
                <a:solidFill>
                  <a:srgbClr val="000000"/>
                </a:solidFill>
                <a:latin typeface="Calibri"/>
                <a:ea typeface="DejaVu Sans"/>
              </a:rPr>
              <a:t> </a:t>
            </a:r>
            <a:r>
              <a:rPr b="0" lang="en-US" sz="2400" spc="-1" strike="noStrike">
                <a:solidFill>
                  <a:srgbClr val="0000ff"/>
                </a:solidFill>
                <a:latin typeface="Calibri"/>
                <a:ea typeface="DejaVu Sans"/>
              </a:rPr>
              <a:t>eSNI </a:t>
            </a:r>
            <a:r>
              <a:rPr b="0" lang="en-US" sz="2400" spc="-1" strike="noStrike">
                <a:solidFill>
                  <a:srgbClr val="000000"/>
                </a:solidFill>
                <a:latin typeface="Calibri"/>
                <a:ea typeface="DejaVu Sans"/>
              </a:rPr>
              <a:t>in punt </a:t>
            </a:r>
            <a:r>
              <a:rPr b="0" lang="en-US" sz="2400" spc="-1" strike="noStrike">
                <a:solidFill>
                  <a:srgbClr val="0000ff"/>
                </a:solidFill>
                <a:latin typeface="Calibri"/>
                <a:ea typeface="DejaVu Sans"/>
              </a:rPr>
              <a:t>S</a:t>
            </a:r>
            <a:r>
              <a:rPr b="0" lang="en-US" sz="2400" spc="-1" strike="noStrike">
                <a:solidFill>
                  <a:srgbClr val="000000"/>
                </a:solidFill>
                <a:latin typeface="Calibri"/>
                <a:ea typeface="DejaVu Sans"/>
              </a:rPr>
              <a:t> is een gewogen som van de </a:t>
            </a:r>
            <a:r>
              <a:rPr b="0" lang="en-US" sz="2400" spc="-1" strike="noStrike">
                <a:solidFill>
                  <a:srgbClr val="ff0000"/>
                </a:solidFill>
                <a:latin typeface="Calibri"/>
                <a:ea typeface="DejaVu Sans"/>
              </a:rPr>
              <a:t>normen</a:t>
            </a:r>
            <a:r>
              <a:rPr b="0" lang="en-US" sz="2400" spc="-1" strike="noStrike">
                <a:solidFill>
                  <a:srgbClr val="000000"/>
                </a:solidFill>
                <a:latin typeface="Calibri"/>
                <a:ea typeface="DejaVu Sans"/>
              </a:rPr>
              <a:t> tegen schaduwprijzen. </a:t>
            </a:r>
            <a:endParaRPr b="0" lang="en-US" sz="2400" spc="-1" strike="noStrike">
              <a:latin typeface="Arial"/>
            </a:endParaRPr>
          </a:p>
          <a:p>
            <a:pPr marL="216000" indent="-212760">
              <a:lnSpc>
                <a:spcPct val="100000"/>
              </a:lnSpc>
              <a:spcBef>
                <a:spcPts val="1199"/>
              </a:spcBef>
              <a:buClr>
                <a:srgbClr val="000000"/>
              </a:buClr>
              <a:buFont typeface="Symbol"/>
              <a:buChar char=""/>
            </a:pPr>
            <a:r>
              <a:rPr b="0" lang="en-US" sz="2400" spc="-1" strike="noStrike">
                <a:solidFill>
                  <a:srgbClr val="000000"/>
                </a:solidFill>
                <a:latin typeface="Calibri"/>
                <a:ea typeface="DejaVu Sans"/>
              </a:rPr>
              <a:t> </a:t>
            </a:r>
            <a:r>
              <a:rPr b="0" lang="en-US" sz="2400" spc="-1" strike="noStrike">
                <a:solidFill>
                  <a:srgbClr val="000000"/>
                </a:solidFill>
                <a:latin typeface="Calibri"/>
                <a:ea typeface="DejaVu Sans"/>
              </a:rPr>
              <a:t>Of </a:t>
            </a:r>
            <a:r>
              <a:rPr b="0" lang="en-US" sz="2400" spc="-1" strike="noStrike">
                <a:solidFill>
                  <a:srgbClr val="0000ff"/>
                </a:solidFill>
                <a:latin typeface="Calibri"/>
                <a:ea typeface="DejaVu Sans"/>
              </a:rPr>
              <a:t>SWF-?</a:t>
            </a:r>
            <a:r>
              <a:rPr b="0" lang="en-US" sz="2400" spc="-1" strike="noStrike">
                <a:solidFill>
                  <a:srgbClr val="000000"/>
                </a:solidFill>
                <a:latin typeface="Calibri"/>
                <a:ea typeface="DejaVu Sans"/>
              </a:rPr>
              <a:t> of </a:t>
            </a:r>
            <a:r>
              <a:rPr b="0" lang="en-US" sz="2400" spc="-1" strike="noStrike">
                <a:solidFill>
                  <a:srgbClr val="0000ff"/>
                </a:solidFill>
                <a:latin typeface="Calibri"/>
                <a:ea typeface="DejaVu Sans"/>
              </a:rPr>
              <a:t>SWF-S</a:t>
            </a:r>
            <a:r>
              <a:rPr b="0" lang="en-US" sz="2400" spc="-1" strike="noStrike">
                <a:solidFill>
                  <a:srgbClr val="000000"/>
                </a:solidFill>
                <a:latin typeface="Calibri"/>
                <a:ea typeface="DejaVu Sans"/>
              </a:rPr>
              <a:t> het </a:t>
            </a:r>
            <a:r>
              <a:rPr b="0" i="1" lang="en-US" sz="2400" spc="-1" strike="noStrike">
                <a:solidFill>
                  <a:srgbClr val="000000"/>
                </a:solidFill>
                <a:latin typeface="Calibri"/>
                <a:ea typeface="DejaVu Sans"/>
              </a:rPr>
              <a:t>hoogste</a:t>
            </a:r>
            <a:r>
              <a:rPr b="0" lang="en-US" sz="2400" spc="-1" strike="noStrike">
                <a:solidFill>
                  <a:srgbClr val="000000"/>
                </a:solidFill>
                <a:latin typeface="Calibri"/>
                <a:ea typeface="DejaVu Sans"/>
              </a:rPr>
              <a:t> is word bepaald door </a:t>
            </a:r>
            <a:r>
              <a:rPr b="0" i="1" lang="en-US" sz="2400" spc="-1" strike="noStrike">
                <a:solidFill>
                  <a:srgbClr val="000000"/>
                </a:solidFill>
                <a:latin typeface="Calibri"/>
                <a:ea typeface="DejaVu Sans"/>
              </a:rPr>
              <a:t>veronderstellingen</a:t>
            </a:r>
            <a:r>
              <a:rPr b="0" lang="en-US" sz="2400" spc="-1" strike="noStrike">
                <a:solidFill>
                  <a:srgbClr val="000000"/>
                </a:solidFill>
                <a:latin typeface="Calibri"/>
                <a:ea typeface="DejaVu Sans"/>
              </a:rPr>
              <a:t>.</a:t>
            </a:r>
            <a:endParaRPr b="0" lang="en-US" sz="2400" spc="-1" strike="noStrike">
              <a:latin typeface="Arial"/>
            </a:endParaRPr>
          </a:p>
          <a:p>
            <a:pPr>
              <a:lnSpc>
                <a:spcPct val="100000"/>
              </a:lnSpc>
              <a:spcBef>
                <a:spcPts val="1199"/>
              </a:spcBef>
            </a:pPr>
            <a:r>
              <a:rPr b="0" lang="en-US" sz="2400" spc="-1" strike="noStrike">
                <a:solidFill>
                  <a:srgbClr val="000000"/>
                </a:solidFill>
                <a:latin typeface="Calibri"/>
                <a:ea typeface="DejaVu Sans"/>
              </a:rPr>
              <a:t>                </a:t>
            </a:r>
            <a:r>
              <a:rPr b="0" lang="en-US" sz="2400" spc="-1" strike="noStrike">
                <a:solidFill>
                  <a:srgbClr val="000000"/>
                </a:solidFill>
                <a:latin typeface="Calibri"/>
                <a:ea typeface="DejaVu Sans"/>
              </a:rPr>
              <a:t>eΔ = NI – eSNI</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CustomShape 1"/>
          <p:cNvSpPr/>
          <p:nvPr/>
        </p:nvSpPr>
        <p:spPr>
          <a:xfrm>
            <a:off x="7015320" y="6103800"/>
            <a:ext cx="926280" cy="340560"/>
          </a:xfrm>
          <a:prstGeom prst="rect">
            <a:avLst/>
          </a:prstGeom>
          <a:noFill/>
          <a:ln>
            <a:noFill/>
          </a:ln>
        </p:spPr>
        <p:style>
          <a:lnRef idx="0"/>
          <a:fillRef idx="0"/>
          <a:effectRef idx="0"/>
          <a:fontRef idx="minor"/>
        </p:style>
      </p:sp>
      <p:sp>
        <p:nvSpPr>
          <p:cNvPr id="251" name="CustomShape 2"/>
          <p:cNvSpPr/>
          <p:nvPr/>
        </p:nvSpPr>
        <p:spPr>
          <a:xfrm>
            <a:off x="549360" y="344520"/>
            <a:ext cx="6898680" cy="124848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en-US" sz="4800" spc="-29" strike="noStrike">
                <a:solidFill>
                  <a:srgbClr val="404040"/>
                </a:solidFill>
                <a:latin typeface="Calibri Light"/>
                <a:ea typeface="DejaVu Sans"/>
              </a:rPr>
              <a:t>Model: </a:t>
            </a:r>
            <a:br/>
            <a:r>
              <a:rPr b="0" lang="en-US" sz="4800" spc="-29" strike="noStrike">
                <a:solidFill>
                  <a:srgbClr val="404040"/>
                </a:solidFill>
                <a:latin typeface="Calibri Light"/>
                <a:ea typeface="DejaVu Sans"/>
              </a:rPr>
              <a:t>nodig en </a:t>
            </a:r>
            <a:r>
              <a:rPr b="0" i="1" lang="en-US" sz="4800" spc="-29" strike="noStrike">
                <a:solidFill>
                  <a:srgbClr val="404040"/>
                </a:solidFill>
                <a:latin typeface="Calibri Light"/>
                <a:ea typeface="DejaVu Sans"/>
              </a:rPr>
              <a:t>begrensd</a:t>
            </a:r>
            <a:r>
              <a:rPr b="0" lang="en-US" sz="4800" spc="-29" strike="noStrike">
                <a:solidFill>
                  <a:srgbClr val="404040"/>
                </a:solidFill>
                <a:latin typeface="Calibri Light"/>
                <a:ea typeface="DejaVu Sans"/>
              </a:rPr>
              <a:t> onzeker</a:t>
            </a:r>
            <a:endParaRPr b="0" lang="en-US" sz="4800" spc="-1" strike="noStrike">
              <a:latin typeface="Arial"/>
            </a:endParaRPr>
          </a:p>
        </p:txBody>
      </p:sp>
      <p:sp>
        <p:nvSpPr>
          <p:cNvPr id="252" name="CustomShape 3"/>
          <p:cNvSpPr/>
          <p:nvPr/>
        </p:nvSpPr>
        <p:spPr>
          <a:xfrm>
            <a:off x="712800" y="1771560"/>
            <a:ext cx="6703200" cy="3844080"/>
          </a:xfrm>
          <a:prstGeom prst="rect">
            <a:avLst/>
          </a:prstGeom>
          <a:noFill/>
          <a:ln>
            <a:noFill/>
          </a:ln>
        </p:spPr>
        <p:style>
          <a:lnRef idx="0"/>
          <a:fillRef idx="0"/>
          <a:effectRef idx="0"/>
          <a:fontRef idx="minor"/>
        </p:style>
        <p:txBody>
          <a:bodyPr lIns="90000" rIns="90000" tIns="45000" bIns="45000">
            <a:noAutofit/>
          </a:bodyPr>
          <a:p>
            <a:pPr marL="216000" indent="-213480">
              <a:lnSpc>
                <a:spcPct val="100000"/>
              </a:lnSpc>
              <a:spcBef>
                <a:spcPts val="850"/>
              </a:spcBef>
              <a:buClr>
                <a:srgbClr val="000000"/>
              </a:buClr>
              <a:buSzPct val="45000"/>
              <a:buFont typeface="Wingdings" charset="2"/>
              <a:buChar char=""/>
            </a:pPr>
            <a:r>
              <a:rPr b="0" lang="en-US" sz="2400" spc="-1" strike="noStrike">
                <a:solidFill>
                  <a:srgbClr val="404040"/>
                </a:solidFill>
                <a:latin typeface="Calibri"/>
                <a:ea typeface="DejaVu Sans"/>
              </a:rPr>
              <a:t>Model raamt reacties van subjecten op veranderde prijsverhoudingen: veranderingen van productie- en consumptie-pakket.</a:t>
            </a:r>
            <a:endParaRPr b="0" lang="en-US" sz="2400" spc="-1" strike="noStrike">
              <a:latin typeface="Arial"/>
            </a:endParaRPr>
          </a:p>
          <a:p>
            <a:pPr marL="216000" indent="-213480">
              <a:lnSpc>
                <a:spcPct val="100000"/>
              </a:lnSpc>
              <a:spcBef>
                <a:spcPts val="850"/>
              </a:spcBef>
              <a:buClr>
                <a:srgbClr val="000000"/>
              </a:buClr>
              <a:buSzPct val="45000"/>
              <a:buFont typeface="Wingdings" charset="2"/>
              <a:buChar char=""/>
            </a:pPr>
            <a:r>
              <a:rPr b="0" lang="en-US" sz="2400" spc="-1" strike="noStrike">
                <a:solidFill>
                  <a:srgbClr val="404040"/>
                </a:solidFill>
                <a:latin typeface="Calibri"/>
                <a:ea typeface="DejaVu Sans"/>
              </a:rPr>
              <a:t>Hieruit resulteren schaduwprijzen en productie en consumptie in milieu-duurzame situatie en - dus - het </a:t>
            </a:r>
            <a:r>
              <a:rPr b="1" lang="en-US" sz="2400" spc="-1" strike="noStrike">
                <a:solidFill>
                  <a:srgbClr val="404040"/>
                </a:solidFill>
                <a:latin typeface="Calibri"/>
                <a:ea typeface="DejaVu Sans"/>
              </a:rPr>
              <a:t>mDNI</a:t>
            </a:r>
            <a:r>
              <a:rPr b="0" lang="en-US" sz="2400" spc="-1" strike="noStrike">
                <a:solidFill>
                  <a:srgbClr val="404040"/>
                </a:solidFill>
                <a:latin typeface="Calibri"/>
                <a:ea typeface="DejaVu Sans"/>
              </a:rPr>
              <a:t>.</a:t>
            </a:r>
            <a:endParaRPr b="0" lang="en-US" sz="2400" spc="-1" strike="noStrike">
              <a:latin typeface="Arial"/>
            </a:endParaRPr>
          </a:p>
          <a:p>
            <a:pPr marL="216000" indent="-213480">
              <a:lnSpc>
                <a:spcPct val="100000"/>
              </a:lnSpc>
              <a:spcBef>
                <a:spcPts val="850"/>
              </a:spcBef>
              <a:buClr>
                <a:srgbClr val="000000"/>
              </a:buClr>
              <a:buSzPct val="45000"/>
              <a:buFont typeface="Wingdings" charset="2"/>
              <a:buChar char=""/>
            </a:pPr>
            <a:r>
              <a:rPr b="0" lang="en-US" sz="2400" spc="-1" strike="noStrike">
                <a:solidFill>
                  <a:srgbClr val="404040"/>
                </a:solidFill>
                <a:latin typeface="Calibri"/>
                <a:ea typeface="DejaVu Sans"/>
              </a:rPr>
              <a:t>Zonder te voldoen aan normen voor milieu-duurzaamheid, en veranderde prijsverhoudingen, kan milieu-duurzaamheid niet worden bereikt.</a:t>
            </a:r>
            <a:endParaRPr b="0" lang="en-US" sz="24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CustomShape 1"/>
          <p:cNvSpPr/>
          <p:nvPr/>
        </p:nvSpPr>
        <p:spPr>
          <a:xfrm>
            <a:off x="777960" y="270000"/>
            <a:ext cx="7430400" cy="74700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en-US" sz="4800" spc="-29" strike="noStrike">
                <a:solidFill>
                  <a:srgbClr val="404040"/>
                </a:solidFill>
                <a:latin typeface="Calibri Light"/>
                <a:ea typeface="DejaVu Sans"/>
              </a:rPr>
              <a:t>Validiteit versus onzekerheid</a:t>
            </a:r>
            <a:endParaRPr b="0" lang="en-US" sz="4800" spc="-1" strike="noStrike">
              <a:latin typeface="Arial"/>
            </a:endParaRPr>
          </a:p>
        </p:txBody>
      </p:sp>
      <p:sp>
        <p:nvSpPr>
          <p:cNvPr id="254" name="CustomShape 2"/>
          <p:cNvSpPr/>
          <p:nvPr/>
        </p:nvSpPr>
        <p:spPr>
          <a:xfrm>
            <a:off x="7015320" y="6103800"/>
            <a:ext cx="926280" cy="340560"/>
          </a:xfrm>
          <a:prstGeom prst="rect">
            <a:avLst/>
          </a:prstGeom>
          <a:noFill/>
          <a:ln>
            <a:noFill/>
          </a:ln>
        </p:spPr>
        <p:style>
          <a:lnRef idx="0"/>
          <a:fillRef idx="0"/>
          <a:effectRef idx="0"/>
          <a:fontRef idx="minor"/>
        </p:style>
      </p:sp>
      <p:sp>
        <p:nvSpPr>
          <p:cNvPr id="255" name="CustomShape 3"/>
          <p:cNvSpPr/>
          <p:nvPr/>
        </p:nvSpPr>
        <p:spPr>
          <a:xfrm>
            <a:off x="392040" y="3114720"/>
            <a:ext cx="7954200" cy="2920320"/>
          </a:xfrm>
          <a:prstGeom prst="rect">
            <a:avLst/>
          </a:prstGeom>
          <a:noFill/>
          <a:ln>
            <a:noFill/>
          </a:ln>
        </p:spPr>
        <p:style>
          <a:lnRef idx="0"/>
          <a:fillRef idx="0"/>
          <a:effectRef idx="0"/>
          <a:fontRef idx="minor"/>
        </p:style>
        <p:txBody>
          <a:bodyPr lIns="90000" rIns="90000" tIns="45000" bIns="45000">
            <a:noAutofit/>
          </a:bodyPr>
          <a:p>
            <a:pPr marL="216000" indent="-212760">
              <a:lnSpc>
                <a:spcPct val="100000"/>
              </a:lnSpc>
              <a:buClr>
                <a:srgbClr val="000000"/>
              </a:buClr>
              <a:buFont typeface="Symbol"/>
              <a:buChar char=""/>
            </a:pPr>
            <a:r>
              <a:rPr b="0" lang="en-US" sz="2200" spc="-1" strike="noStrike">
                <a:solidFill>
                  <a:srgbClr val="000000"/>
                </a:solidFill>
                <a:latin typeface="Calibri"/>
                <a:ea typeface="DejaVu Sans"/>
              </a:rPr>
              <a:t> </a:t>
            </a:r>
            <a:r>
              <a:rPr b="0" lang="en-US" sz="2000" spc="-1" strike="noStrike">
                <a:solidFill>
                  <a:srgbClr val="404040"/>
                </a:solidFill>
                <a:latin typeface="Calibri"/>
                <a:ea typeface="DejaVu Sans"/>
              </a:rPr>
              <a:t>NI en mDNI (eSNI) gebruiken </a:t>
            </a:r>
            <a:r>
              <a:rPr b="1" lang="en-US" sz="2000" spc="-1" strike="noStrike">
                <a:solidFill>
                  <a:srgbClr val="404040"/>
                </a:solidFill>
                <a:latin typeface="Calibri"/>
                <a:ea typeface="DejaVu Sans"/>
              </a:rPr>
              <a:t>hetzelfde grondmateriaal </a:t>
            </a:r>
            <a:r>
              <a:rPr b="0" lang="en-US" sz="2000" spc="-1" strike="noStrike">
                <a:solidFill>
                  <a:srgbClr val="404040"/>
                </a:solidFill>
                <a:latin typeface="Calibri"/>
                <a:ea typeface="DejaVu Sans"/>
              </a:rPr>
              <a:t>maar rekenen de waarnemingen toe aan andere categorieën</a:t>
            </a:r>
            <a:endParaRPr b="0" lang="en-US" sz="2000" spc="-1" strike="noStrike">
              <a:latin typeface="Arial"/>
            </a:endParaRPr>
          </a:p>
          <a:p>
            <a:pPr marL="216000" indent="-212760">
              <a:lnSpc>
                <a:spcPct val="100000"/>
              </a:lnSpc>
              <a:buClr>
                <a:srgbClr val="000000"/>
              </a:buClr>
              <a:buFont typeface="Symbol"/>
              <a:buChar char=""/>
            </a:pPr>
            <a:r>
              <a:rPr b="0" lang="en-US" sz="2000" spc="-1" strike="noStrike">
                <a:solidFill>
                  <a:srgbClr val="404040"/>
                </a:solidFill>
                <a:latin typeface="Calibri"/>
                <a:ea typeface="DejaVu Sans"/>
              </a:rPr>
              <a:t> </a:t>
            </a:r>
            <a:r>
              <a:rPr b="0" lang="en-US" sz="2000" spc="-1" strike="noStrike">
                <a:solidFill>
                  <a:srgbClr val="404040"/>
                </a:solidFill>
                <a:latin typeface="Calibri"/>
                <a:ea typeface="DejaVu Sans"/>
              </a:rPr>
              <a:t>blokken = </a:t>
            </a:r>
            <a:r>
              <a:rPr b="0" i="1" lang="en-US" sz="2000" spc="-1" strike="noStrike">
                <a:solidFill>
                  <a:srgbClr val="404040"/>
                </a:solidFill>
                <a:latin typeface="Calibri"/>
                <a:ea typeface="DejaVu Sans"/>
              </a:rPr>
              <a:t>horizontale </a:t>
            </a:r>
            <a:r>
              <a:rPr b="0" lang="en-US" sz="2000" spc="-1" strike="noStrike">
                <a:solidFill>
                  <a:srgbClr val="404040"/>
                </a:solidFill>
                <a:latin typeface="Calibri"/>
                <a:ea typeface="DejaVu Sans"/>
              </a:rPr>
              <a:t>foutenmarge of </a:t>
            </a:r>
            <a:r>
              <a:rPr b="1" lang="en-US" sz="2000" spc="-1" strike="noStrike">
                <a:solidFill>
                  <a:srgbClr val="404040"/>
                </a:solidFill>
                <a:latin typeface="Calibri"/>
                <a:ea typeface="DejaVu Sans"/>
              </a:rPr>
              <a:t>onzekerheid</a:t>
            </a:r>
            <a:r>
              <a:rPr b="0" lang="en-US" sz="2000" spc="-1" strike="noStrike">
                <a:solidFill>
                  <a:srgbClr val="404040"/>
                </a:solidFill>
                <a:latin typeface="Calibri"/>
                <a:ea typeface="DejaVu Sans"/>
              </a:rPr>
              <a:t> in de meting</a:t>
            </a:r>
            <a:endParaRPr b="0" lang="en-US" sz="2000" spc="-1" strike="noStrike">
              <a:latin typeface="Arial"/>
            </a:endParaRPr>
          </a:p>
          <a:p>
            <a:pPr marL="216000" indent="-212760">
              <a:lnSpc>
                <a:spcPct val="100000"/>
              </a:lnSpc>
              <a:buClr>
                <a:srgbClr val="000000"/>
              </a:buClr>
              <a:buFont typeface="Symbol"/>
              <a:buChar char=""/>
            </a:pPr>
            <a:r>
              <a:rPr b="0" lang="en-US" sz="2000" spc="-1" strike="noStrike">
                <a:solidFill>
                  <a:srgbClr val="404040"/>
                </a:solidFill>
                <a:latin typeface="Calibri"/>
                <a:ea typeface="DejaVu Sans"/>
              </a:rPr>
              <a:t> </a:t>
            </a:r>
            <a:r>
              <a:rPr b="0" lang="en-US" sz="2000" spc="-1" strike="noStrike">
                <a:solidFill>
                  <a:srgbClr val="404040"/>
                </a:solidFill>
                <a:latin typeface="Calibri"/>
                <a:ea typeface="DejaVu Sans"/>
              </a:rPr>
              <a:t>blokken rond NI en eSNI: </a:t>
            </a:r>
            <a:r>
              <a:rPr b="1" lang="en-US" sz="2000" spc="-1" strike="noStrike">
                <a:solidFill>
                  <a:srgbClr val="404040"/>
                </a:solidFill>
                <a:latin typeface="Calibri"/>
                <a:ea typeface="DejaVu Sans"/>
              </a:rPr>
              <a:t>technische kwesties t.a.v. deze definities</a:t>
            </a:r>
            <a:endParaRPr b="0" lang="en-US" sz="2000" spc="-1" strike="noStrike">
              <a:latin typeface="Arial"/>
            </a:endParaRPr>
          </a:p>
          <a:p>
            <a:pPr marL="216000" indent="-212760">
              <a:lnSpc>
                <a:spcPct val="100000"/>
              </a:lnSpc>
              <a:buClr>
                <a:srgbClr val="000000"/>
              </a:buClr>
              <a:buFont typeface="Symbol"/>
              <a:buChar char=""/>
            </a:pPr>
            <a:r>
              <a:rPr b="0" lang="en-US" sz="2000" spc="-1" strike="noStrike">
                <a:solidFill>
                  <a:srgbClr val="404040"/>
                </a:solidFill>
                <a:latin typeface="Calibri"/>
                <a:ea typeface="DejaVu Sans"/>
              </a:rPr>
              <a:t> </a:t>
            </a:r>
            <a:r>
              <a:rPr b="0" lang="en-US" sz="2000" spc="-1" strike="noStrike">
                <a:solidFill>
                  <a:srgbClr val="404040"/>
                </a:solidFill>
                <a:latin typeface="Calibri"/>
                <a:ea typeface="DejaVu Sans"/>
              </a:rPr>
              <a:t>ovaal, eΔ: </a:t>
            </a:r>
            <a:br/>
            <a:r>
              <a:rPr b="0" lang="en-US" sz="2000" spc="-1" strike="noStrike">
                <a:solidFill>
                  <a:srgbClr val="404040"/>
                </a:solidFill>
                <a:latin typeface="Calibri"/>
                <a:ea typeface="DejaVu Sans"/>
              </a:rPr>
              <a:t>(i) Geldigheid ontbreekt om NI “inkomen” te noemen wanneer de preferenties voor milieu-duurzaamheid zijn. </a:t>
            </a:r>
            <a:br/>
            <a:r>
              <a:rPr b="0" lang="en-US" sz="2000" spc="-1" strike="noStrike">
                <a:solidFill>
                  <a:srgbClr val="404040"/>
                </a:solidFill>
                <a:latin typeface="Calibri"/>
                <a:ea typeface="DejaVu Sans"/>
              </a:rPr>
              <a:t>(ii) eSNI is slechts een deel van het inkomen wanneer de preferenties </a:t>
            </a:r>
            <a:r>
              <a:rPr b="0" i="1" lang="en-US" sz="2000" spc="-1" strike="noStrike">
                <a:solidFill>
                  <a:srgbClr val="404040"/>
                </a:solidFill>
                <a:latin typeface="Calibri"/>
                <a:ea typeface="DejaVu Sans"/>
              </a:rPr>
              <a:t>niet </a:t>
            </a:r>
            <a:r>
              <a:rPr b="0" lang="en-US" sz="2000" spc="-1" strike="noStrike">
                <a:solidFill>
                  <a:srgbClr val="404040"/>
                </a:solidFill>
                <a:latin typeface="Calibri"/>
                <a:ea typeface="DejaVu Sans"/>
              </a:rPr>
              <a:t>voor milieu-duurzaamheid zijn.</a:t>
            </a:r>
            <a:endParaRPr b="0" lang="en-US" sz="2000" spc="-1" strike="noStrike">
              <a:latin typeface="Arial"/>
            </a:endParaRPr>
          </a:p>
        </p:txBody>
      </p:sp>
      <p:pic>
        <p:nvPicPr>
          <p:cNvPr id="256" name="Picture 326" descr=""/>
          <p:cNvPicPr/>
          <p:nvPr/>
        </p:nvPicPr>
        <p:blipFill>
          <a:blip r:embed="rId1"/>
          <a:stretch/>
        </p:blipFill>
        <p:spPr>
          <a:xfrm>
            <a:off x="0" y="1079640"/>
            <a:ext cx="8640000" cy="2180520"/>
          </a:xfrm>
          <a:prstGeom prst="rect">
            <a:avLst/>
          </a:prstGeom>
          <a:ln w="936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3" name="CustomShape 1"/>
          <p:cNvSpPr/>
          <p:nvPr/>
        </p:nvSpPr>
        <p:spPr>
          <a:xfrm>
            <a:off x="792000" y="576360"/>
            <a:ext cx="7124040" cy="75492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en-US" sz="4800" spc="-29" strike="noStrike">
                <a:solidFill>
                  <a:srgbClr val="404040"/>
                </a:solidFill>
                <a:latin typeface="Calibri Light"/>
                <a:ea typeface="DejaVu Sans"/>
              </a:rPr>
              <a:t>Aanleiding en ontwikkeling</a:t>
            </a:r>
            <a:endParaRPr b="0" lang="en-US" sz="4800" spc="-1" strike="noStrike">
              <a:latin typeface="Arial"/>
            </a:endParaRPr>
          </a:p>
        </p:txBody>
      </p:sp>
      <p:sp>
        <p:nvSpPr>
          <p:cNvPr id="184" name="CustomShape 2"/>
          <p:cNvSpPr/>
          <p:nvPr/>
        </p:nvSpPr>
        <p:spPr>
          <a:xfrm>
            <a:off x="639720" y="1757520"/>
            <a:ext cx="7771680" cy="4093560"/>
          </a:xfrm>
          <a:prstGeom prst="rect">
            <a:avLst/>
          </a:prstGeom>
          <a:noFill/>
          <a:ln>
            <a:noFill/>
          </a:ln>
        </p:spPr>
        <p:style>
          <a:lnRef idx="0"/>
          <a:fillRef idx="0"/>
          <a:effectRef idx="0"/>
          <a:fontRef idx="minor"/>
        </p:style>
        <p:txBody>
          <a:bodyPr lIns="0" rIns="0" tIns="45000" bIns="45000">
            <a:normAutofit/>
          </a:bodyPr>
          <a:p>
            <a:pPr lvl="1" marL="382680" indent="-178560">
              <a:lnSpc>
                <a:spcPct val="90000"/>
              </a:lnSpc>
              <a:spcBef>
                <a:spcPts val="488"/>
              </a:spcBef>
              <a:spcAft>
                <a:spcPts val="689"/>
              </a:spcAft>
              <a:buClr>
                <a:srgbClr val="e48312"/>
              </a:buClr>
              <a:buFont typeface="Calibri"/>
              <a:buChar char="◦"/>
            </a:pPr>
            <a:r>
              <a:rPr b="1" lang="en-US" sz="2200" spc="-1" strike="noStrike">
                <a:solidFill>
                  <a:srgbClr val="404040"/>
                </a:solidFill>
                <a:latin typeface="Calibri"/>
                <a:ea typeface="DejaVu Sans"/>
              </a:rPr>
              <a:t>Verwonderd in 1965</a:t>
            </a:r>
            <a:r>
              <a:rPr b="0" lang="en-US" sz="2200" spc="-1" strike="noStrike">
                <a:solidFill>
                  <a:srgbClr val="404040"/>
                </a:solidFill>
                <a:latin typeface="Calibri"/>
                <a:ea typeface="DejaVu Sans"/>
              </a:rPr>
              <a:t>: Kinderen konden niet langer op straat spelen. Dit wordt niet afgeboekt. Aanleg betonnen speelplaats wordt wel als toename van het nationaal inkomen geboekt</a:t>
            </a:r>
            <a:endParaRPr b="0" lang="en-US" sz="2200" spc="-1" strike="noStrike">
              <a:latin typeface="Arial"/>
            </a:endParaRPr>
          </a:p>
          <a:p>
            <a:pPr lvl="1" marL="382680" indent="-178560">
              <a:lnSpc>
                <a:spcPct val="90000"/>
              </a:lnSpc>
              <a:spcBef>
                <a:spcPts val="488"/>
              </a:spcBef>
              <a:spcAft>
                <a:spcPts val="689"/>
              </a:spcAft>
              <a:buClr>
                <a:srgbClr val="e48312"/>
              </a:buClr>
              <a:buFont typeface="Calibri"/>
              <a:buChar char="◦"/>
            </a:pPr>
            <a:r>
              <a:rPr b="0" lang="en-US" sz="2200" spc="-1" strike="noStrike">
                <a:solidFill>
                  <a:srgbClr val="404040"/>
                </a:solidFill>
                <a:latin typeface="Calibri"/>
                <a:ea typeface="DejaVu Sans"/>
              </a:rPr>
              <a:t>1967 Jan Tinbergen en 1969 CBS Afdeling Milieustatistieken</a:t>
            </a:r>
            <a:endParaRPr b="0" lang="en-US" sz="2200" spc="-1" strike="noStrike">
              <a:latin typeface="Arial"/>
            </a:endParaRPr>
          </a:p>
          <a:p>
            <a:pPr lvl="1" marL="382680" indent="-178560">
              <a:lnSpc>
                <a:spcPct val="90000"/>
              </a:lnSpc>
              <a:spcBef>
                <a:spcPts val="488"/>
              </a:spcBef>
              <a:spcAft>
                <a:spcPts val="689"/>
              </a:spcAft>
              <a:buClr>
                <a:srgbClr val="e48312"/>
              </a:buClr>
              <a:buFont typeface="Calibri"/>
              <a:buChar char="◦"/>
            </a:pPr>
            <a:r>
              <a:rPr b="0" lang="en-US" sz="2200" spc="-1" strike="noStrike">
                <a:solidFill>
                  <a:srgbClr val="404040"/>
                </a:solidFill>
                <a:latin typeface="Calibri"/>
                <a:ea typeface="DejaVu Sans"/>
              </a:rPr>
              <a:t>1974 proefschrit: </a:t>
            </a:r>
            <a:r>
              <a:rPr b="0" i="1" lang="en-US" sz="2200" spc="-1" strike="noStrike">
                <a:solidFill>
                  <a:srgbClr val="404040"/>
                </a:solidFill>
                <a:latin typeface="Calibri"/>
                <a:ea typeface="DejaVu Sans"/>
              </a:rPr>
              <a:t>New Scarcity and Economic Growth. More welfare through less production?</a:t>
            </a:r>
            <a:endParaRPr b="0" lang="en-US" sz="2200" spc="-1" strike="noStrike">
              <a:latin typeface="Arial"/>
            </a:endParaRPr>
          </a:p>
          <a:p>
            <a:pPr lvl="1" marL="382680" indent="-178560">
              <a:lnSpc>
                <a:spcPct val="90000"/>
              </a:lnSpc>
              <a:spcBef>
                <a:spcPts val="488"/>
              </a:spcBef>
              <a:spcAft>
                <a:spcPts val="689"/>
              </a:spcAft>
              <a:buClr>
                <a:srgbClr val="e48312"/>
              </a:buClr>
              <a:buFont typeface="Calibri"/>
              <a:buChar char="◦"/>
            </a:pPr>
            <a:r>
              <a:rPr b="0" lang="en-US" sz="2200" spc="-1" strike="noStrike">
                <a:solidFill>
                  <a:srgbClr val="404040"/>
                </a:solidFill>
                <a:latin typeface="Calibri"/>
                <a:ea typeface="DejaVu Sans"/>
              </a:rPr>
              <a:t>1986: ontwikkeling van het mDNI</a:t>
            </a:r>
            <a:endParaRPr b="0" lang="en-US" sz="2200" spc="-1" strike="noStrike">
              <a:latin typeface="Arial"/>
            </a:endParaRPr>
          </a:p>
          <a:p>
            <a:pPr lvl="1" marL="382680" indent="-178560">
              <a:lnSpc>
                <a:spcPct val="90000"/>
              </a:lnSpc>
              <a:spcBef>
                <a:spcPts val="488"/>
              </a:spcBef>
              <a:spcAft>
                <a:spcPts val="689"/>
              </a:spcAft>
              <a:buClr>
                <a:srgbClr val="e48312"/>
              </a:buClr>
              <a:buFont typeface="Calibri"/>
              <a:buChar char="◦"/>
            </a:pPr>
            <a:r>
              <a:rPr b="0" lang="en-US" sz="2200" spc="-1" strike="noStrike">
                <a:solidFill>
                  <a:srgbClr val="404040"/>
                </a:solidFill>
                <a:latin typeface="Calibri"/>
                <a:ea typeface="DejaVu Sans"/>
              </a:rPr>
              <a:t>1991: artikel met Tinbergen: </a:t>
            </a:r>
            <a:r>
              <a:rPr b="0" i="1" lang="en-US" sz="2200" spc="-1" strike="noStrike">
                <a:solidFill>
                  <a:srgbClr val="404040"/>
                </a:solidFill>
                <a:latin typeface="Calibri"/>
                <a:ea typeface="DejaVu Sans"/>
              </a:rPr>
              <a:t>GNP and Market Prices: Wrong Signals for Sustainable Economic Success that Mask Environmental Destruction</a:t>
            </a:r>
            <a:endParaRPr b="0" lang="en-US" sz="2200" spc="-1" strike="noStrike">
              <a:latin typeface="Arial"/>
            </a:endParaRPr>
          </a:p>
          <a:p>
            <a:pPr lvl="1" marL="382680" indent="-178560">
              <a:lnSpc>
                <a:spcPct val="90000"/>
              </a:lnSpc>
              <a:spcBef>
                <a:spcPts val="488"/>
              </a:spcBef>
              <a:spcAft>
                <a:spcPts val="689"/>
              </a:spcAft>
              <a:buClr>
                <a:srgbClr val="e48312"/>
              </a:buClr>
              <a:buFont typeface="Calibri"/>
              <a:buChar char="◦"/>
            </a:pPr>
            <a:r>
              <a:rPr b="0" lang="en-US" sz="2200" spc="-1" strike="noStrike">
                <a:solidFill>
                  <a:srgbClr val="404040"/>
                </a:solidFill>
                <a:latin typeface="Calibri"/>
                <a:ea typeface="DejaVu Sans"/>
              </a:rPr>
              <a:t>“</a:t>
            </a:r>
            <a:r>
              <a:rPr b="0" lang="en-US" sz="2200" spc="-1" strike="noStrike">
                <a:solidFill>
                  <a:srgbClr val="404040"/>
                </a:solidFill>
                <a:latin typeface="Calibri"/>
                <a:ea typeface="DejaVu Sans"/>
              </a:rPr>
              <a:t>Fiets, boon en condoom”</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CustomShape 1"/>
          <p:cNvSpPr/>
          <p:nvPr/>
        </p:nvSpPr>
        <p:spPr>
          <a:xfrm>
            <a:off x="431640" y="196920"/>
            <a:ext cx="7774920" cy="120420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404040"/>
                </a:solidFill>
                <a:latin typeface="Calibri Light"/>
                <a:ea typeface="DejaVu Sans"/>
              </a:rPr>
              <a:t>CBS mythe van </a:t>
            </a:r>
            <a:br/>
            <a:r>
              <a:rPr b="0" lang="en-US" sz="4400" spc="-1" strike="noStrike">
                <a:solidFill>
                  <a:srgbClr val="404040"/>
                </a:solidFill>
                <a:latin typeface="Calibri Light"/>
                <a:ea typeface="DejaVu Sans"/>
              </a:rPr>
              <a:t>“onbetwistbare cijfers”</a:t>
            </a:r>
            <a:r>
              <a:rPr b="0" lang="en-US" sz="4400" spc="-1" strike="noStrike">
                <a:solidFill>
                  <a:srgbClr val="404040"/>
                </a:solidFill>
                <a:latin typeface="Arial"/>
                <a:ea typeface="DejaVu Sans"/>
              </a:rPr>
              <a:t> </a:t>
            </a:r>
            <a:endParaRPr b="0" lang="en-US" sz="4400" spc="-1" strike="noStrike">
              <a:latin typeface="Arial"/>
            </a:endParaRPr>
          </a:p>
        </p:txBody>
      </p:sp>
      <p:sp>
        <p:nvSpPr>
          <p:cNvPr id="258" name="CustomShape 2"/>
          <p:cNvSpPr/>
          <p:nvPr/>
        </p:nvSpPr>
        <p:spPr>
          <a:xfrm>
            <a:off x="431640" y="1828800"/>
            <a:ext cx="7774920" cy="3444120"/>
          </a:xfrm>
          <a:prstGeom prst="rect">
            <a:avLst/>
          </a:prstGeom>
          <a:noFill/>
          <a:ln>
            <a:noFill/>
          </a:ln>
        </p:spPr>
        <p:style>
          <a:lnRef idx="0"/>
          <a:fillRef idx="0"/>
          <a:effectRef idx="0"/>
          <a:fontRef idx="minor"/>
        </p:style>
        <p:txBody>
          <a:bodyPr lIns="0" rIns="0" tIns="0" bIns="0">
            <a:normAutofit/>
          </a:bodyPr>
          <a:p>
            <a:pPr>
              <a:lnSpc>
                <a:spcPct val="100000"/>
              </a:lnSpc>
              <a:spcBef>
                <a:spcPts val="1417"/>
              </a:spcBef>
            </a:pPr>
            <a:r>
              <a:rPr b="0" lang="en-US" sz="2600" spc="-1" strike="noStrike">
                <a:solidFill>
                  <a:srgbClr val="404040"/>
                </a:solidFill>
                <a:latin typeface="Calibri"/>
                <a:ea typeface="DejaVu Sans"/>
              </a:rPr>
              <a:t>Er bestaat op het CBS een mythe dat CBS-cijfers </a:t>
            </a:r>
            <a:r>
              <a:rPr b="1" lang="en-US" sz="2600" spc="-1" strike="noStrike">
                <a:solidFill>
                  <a:srgbClr val="404040"/>
                </a:solidFill>
                <a:latin typeface="Calibri"/>
                <a:ea typeface="DejaVu Sans"/>
              </a:rPr>
              <a:t>“onbetwistbaar” </a:t>
            </a:r>
            <a:r>
              <a:rPr b="0" lang="en-US" sz="2600" spc="-1" strike="noStrike">
                <a:solidFill>
                  <a:srgbClr val="404040"/>
                </a:solidFill>
                <a:latin typeface="Calibri"/>
                <a:ea typeface="DejaVu Sans"/>
              </a:rPr>
              <a:t>zouden moeten zijn. Echter:</a:t>
            </a:r>
            <a:endParaRPr b="0" lang="en-US" sz="2600" spc="-1" strike="noStrike">
              <a:latin typeface="Arial"/>
            </a:endParaRPr>
          </a:p>
          <a:p>
            <a:pPr marL="432000" indent="-322560">
              <a:lnSpc>
                <a:spcPct val="100000"/>
              </a:lnSpc>
              <a:spcBef>
                <a:spcPts val="1417"/>
              </a:spcBef>
              <a:buClr>
                <a:srgbClr val="000000"/>
              </a:buClr>
              <a:buSzPct val="45000"/>
              <a:buFont typeface="Wingdings" charset="2"/>
              <a:buChar char=""/>
            </a:pPr>
            <a:r>
              <a:rPr b="0" lang="en-US" sz="2600" spc="-1" strike="noStrike">
                <a:solidFill>
                  <a:srgbClr val="404040"/>
                </a:solidFill>
                <a:latin typeface="Calibri"/>
                <a:ea typeface="DejaVu Sans"/>
              </a:rPr>
              <a:t>Wanneer onzekerheid bestaat: doe </a:t>
            </a:r>
            <a:r>
              <a:rPr b="1" lang="en-US" sz="2600" spc="-1" strike="noStrike">
                <a:solidFill>
                  <a:srgbClr val="404040"/>
                </a:solidFill>
                <a:latin typeface="Calibri"/>
                <a:ea typeface="DejaVu Sans"/>
              </a:rPr>
              <a:t>onderzoek</a:t>
            </a:r>
            <a:r>
              <a:rPr b="0" lang="en-US" sz="2600" spc="-1" strike="noStrike">
                <a:solidFill>
                  <a:srgbClr val="404040"/>
                </a:solidFill>
                <a:latin typeface="Calibri"/>
                <a:ea typeface="DejaVu Sans"/>
              </a:rPr>
              <a:t> om te bepalen </a:t>
            </a:r>
            <a:r>
              <a:rPr b="1" lang="en-US" sz="2600" spc="-1" strike="noStrike">
                <a:solidFill>
                  <a:srgbClr val="404040"/>
                </a:solidFill>
                <a:latin typeface="Calibri"/>
                <a:ea typeface="DejaVu Sans"/>
              </a:rPr>
              <a:t>hoe groot</a:t>
            </a:r>
            <a:r>
              <a:rPr b="0" lang="en-US" sz="2600" spc="-1" strike="noStrike">
                <a:solidFill>
                  <a:srgbClr val="404040"/>
                </a:solidFill>
                <a:latin typeface="Calibri"/>
                <a:ea typeface="DejaVu Sans"/>
              </a:rPr>
              <a:t>.</a:t>
            </a:r>
            <a:endParaRPr b="0" lang="en-US" sz="2600" spc="-1" strike="noStrike">
              <a:latin typeface="Arial"/>
            </a:endParaRPr>
          </a:p>
          <a:p>
            <a:pPr marL="432000" indent="-322560">
              <a:lnSpc>
                <a:spcPct val="100000"/>
              </a:lnSpc>
              <a:spcBef>
                <a:spcPts val="1417"/>
              </a:spcBef>
              <a:buClr>
                <a:srgbClr val="000000"/>
              </a:buClr>
              <a:buSzPct val="45000"/>
              <a:buFont typeface="Wingdings" charset="2"/>
              <a:buChar char=""/>
            </a:pPr>
            <a:r>
              <a:rPr b="0" lang="en-US" sz="2600" spc="-1" strike="noStrike">
                <a:solidFill>
                  <a:srgbClr val="404040"/>
                </a:solidFill>
                <a:latin typeface="Calibri"/>
                <a:ea typeface="DejaVu Sans"/>
              </a:rPr>
              <a:t>De kwaliteit ligt in de </a:t>
            </a:r>
            <a:r>
              <a:rPr b="1" lang="en-US" sz="2600" spc="-1" strike="noStrike">
                <a:solidFill>
                  <a:srgbClr val="404040"/>
                </a:solidFill>
                <a:latin typeface="Calibri"/>
                <a:ea typeface="DejaVu Sans"/>
              </a:rPr>
              <a:t>wetenschappelijke onderbouwing en aanpak</a:t>
            </a:r>
            <a:r>
              <a:rPr b="0" lang="en-US" sz="2600" spc="-1" strike="noStrike">
                <a:solidFill>
                  <a:srgbClr val="404040"/>
                </a:solidFill>
                <a:latin typeface="Calibri"/>
                <a:ea typeface="DejaVu Sans"/>
              </a:rPr>
              <a:t>.</a:t>
            </a:r>
            <a:endParaRPr b="0" lang="en-US" sz="2600" spc="-1" strike="noStrike">
              <a:latin typeface="Arial"/>
            </a:endParaRPr>
          </a:p>
          <a:p>
            <a:pPr marL="432000" indent="-322560">
              <a:lnSpc>
                <a:spcPct val="100000"/>
              </a:lnSpc>
              <a:spcBef>
                <a:spcPts val="1417"/>
              </a:spcBef>
              <a:buClr>
                <a:srgbClr val="000000"/>
              </a:buClr>
              <a:buSzPct val="45000"/>
              <a:buFont typeface="Wingdings" charset="2"/>
              <a:buChar char=""/>
            </a:pPr>
            <a:r>
              <a:rPr b="0" lang="en-US" sz="2600" spc="-1" strike="noStrike">
                <a:solidFill>
                  <a:srgbClr val="404040"/>
                </a:solidFill>
                <a:latin typeface="Calibri"/>
                <a:ea typeface="DejaVu Sans"/>
              </a:rPr>
              <a:t>Het NI is betwistbaar, namelijk bij de toepassing in het milieubeleid.</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CustomShape 1"/>
          <p:cNvSpPr/>
          <p:nvPr/>
        </p:nvSpPr>
        <p:spPr>
          <a:xfrm>
            <a:off x="7015320" y="6103800"/>
            <a:ext cx="926280" cy="340560"/>
          </a:xfrm>
          <a:prstGeom prst="rect">
            <a:avLst/>
          </a:prstGeom>
          <a:noFill/>
          <a:ln>
            <a:noFill/>
          </a:ln>
        </p:spPr>
        <p:style>
          <a:lnRef idx="0"/>
          <a:fillRef idx="0"/>
          <a:effectRef idx="0"/>
          <a:fontRef idx="minor"/>
        </p:style>
      </p:sp>
      <p:sp>
        <p:nvSpPr>
          <p:cNvPr id="260" name="CustomShape 2"/>
          <p:cNvSpPr/>
          <p:nvPr/>
        </p:nvSpPr>
        <p:spPr>
          <a:xfrm>
            <a:off x="857160" y="1755720"/>
            <a:ext cx="7084440" cy="634320"/>
          </a:xfrm>
          <a:prstGeom prst="rect">
            <a:avLst/>
          </a:prstGeom>
          <a:noFill/>
          <a:ln>
            <a:noFill/>
          </a:ln>
        </p:spPr>
        <p:style>
          <a:lnRef idx="0"/>
          <a:fillRef idx="0"/>
          <a:effectRef idx="0"/>
          <a:fontRef idx="minor"/>
        </p:style>
        <p:txBody>
          <a:bodyPr lIns="90000" rIns="90000" tIns="45000" bIns="45000" anchor="b">
            <a:noAutofit/>
          </a:bodyPr>
          <a:p>
            <a:pPr>
              <a:lnSpc>
                <a:spcPct val="85000"/>
              </a:lnSpc>
              <a:spcAft>
                <a:spcPts val="1199"/>
              </a:spcAft>
            </a:pPr>
            <a:br/>
            <a:br/>
            <a:r>
              <a:rPr b="0" lang="en-US" sz="3200" spc="-29" strike="noStrike">
                <a:solidFill>
                  <a:srgbClr val="404040"/>
                </a:solidFill>
                <a:latin typeface="Calibri Light"/>
                <a:ea typeface="DejaVu Sans"/>
              </a:rPr>
              <a:t>Het mDNI is enige indicator die </a:t>
            </a:r>
            <a:r>
              <a:rPr b="0" lang="en-US" sz="3200" spc="-29" strike="noStrike" u="sng">
                <a:solidFill>
                  <a:srgbClr val="404040"/>
                </a:solidFill>
                <a:uFillTx/>
                <a:latin typeface="Calibri Light"/>
                <a:ea typeface="DejaVu Sans"/>
              </a:rPr>
              <a:t>simultaan</a:t>
            </a:r>
            <a:endParaRPr b="0" lang="en-US" sz="3200" spc="-1" strike="noStrike">
              <a:latin typeface="Arial"/>
            </a:endParaRPr>
          </a:p>
        </p:txBody>
      </p:sp>
      <p:sp>
        <p:nvSpPr>
          <p:cNvPr id="261" name="CustomShape 3"/>
          <p:cNvSpPr/>
          <p:nvPr/>
        </p:nvSpPr>
        <p:spPr>
          <a:xfrm>
            <a:off x="731880" y="2508120"/>
            <a:ext cx="7176240" cy="3064680"/>
          </a:xfrm>
          <a:prstGeom prst="rect">
            <a:avLst/>
          </a:prstGeom>
          <a:noFill/>
          <a:ln>
            <a:noFill/>
          </a:ln>
        </p:spPr>
        <p:style>
          <a:lnRef idx="0"/>
          <a:fillRef idx="0"/>
          <a:effectRef idx="0"/>
          <a:fontRef idx="minor"/>
        </p:style>
        <p:txBody>
          <a:bodyPr lIns="0" rIns="0" tIns="45000" bIns="45000">
            <a:noAutofit/>
          </a:bodyPr>
          <a:p>
            <a:pPr marL="514440" indent="-510840">
              <a:lnSpc>
                <a:spcPct val="90000"/>
              </a:lnSpc>
              <a:spcBef>
                <a:spcPts val="850"/>
              </a:spcBef>
              <a:buClr>
                <a:srgbClr val="e48312"/>
              </a:buClr>
              <a:buFont typeface="StarSymbol"/>
              <a:buAutoNum type="arabicPeriod"/>
            </a:pPr>
            <a:r>
              <a:rPr b="0" lang="en-US" sz="2000" spc="-1" strike="noStrike">
                <a:solidFill>
                  <a:srgbClr val="404040"/>
                </a:solidFill>
                <a:latin typeface="Calibri"/>
                <a:ea typeface="DejaVu Sans"/>
              </a:rPr>
              <a:t>direct vergelijkbaar is met het NI </a:t>
            </a:r>
            <a:endParaRPr b="0" lang="en-US" sz="2000" spc="-1" strike="noStrike">
              <a:latin typeface="Arial"/>
            </a:endParaRPr>
          </a:p>
          <a:p>
            <a:pPr marL="514440" indent="-510840">
              <a:lnSpc>
                <a:spcPct val="90000"/>
              </a:lnSpc>
              <a:spcBef>
                <a:spcPts val="850"/>
              </a:spcBef>
              <a:buClr>
                <a:srgbClr val="e48312"/>
              </a:buClr>
              <a:buFont typeface="StarSymbol"/>
              <a:buAutoNum type="arabicPeriod"/>
            </a:pPr>
            <a:r>
              <a:rPr b="0" lang="en-US" sz="2000" spc="-1" strike="noStrike">
                <a:solidFill>
                  <a:srgbClr val="404040"/>
                </a:solidFill>
                <a:latin typeface="Calibri"/>
                <a:ea typeface="DejaVu Sans"/>
              </a:rPr>
              <a:t>de relatie laat zien van fysieke toestand (ecologie) en subjectieve preferenties (economie)</a:t>
            </a:r>
            <a:endParaRPr b="0" lang="en-US" sz="2000" spc="-1" strike="noStrike">
              <a:latin typeface="Arial"/>
            </a:endParaRPr>
          </a:p>
          <a:p>
            <a:pPr marL="514440" indent="-510840">
              <a:lnSpc>
                <a:spcPct val="90000"/>
              </a:lnSpc>
              <a:spcBef>
                <a:spcPts val="850"/>
              </a:spcBef>
              <a:buClr>
                <a:srgbClr val="e48312"/>
              </a:buClr>
              <a:buFont typeface="StarSymbol"/>
              <a:buAutoNum type="arabicPeriod"/>
            </a:pPr>
            <a:r>
              <a:rPr b="0" lang="en-US" sz="2000" spc="-1" strike="noStrike">
                <a:solidFill>
                  <a:srgbClr val="404040"/>
                </a:solidFill>
                <a:latin typeface="Calibri"/>
                <a:ea typeface="DejaVu Sans"/>
              </a:rPr>
              <a:t>de afstand eΔ = NI - mDNI meet tussen actuele en milieuduurzame situatie </a:t>
            </a:r>
            <a:endParaRPr b="0" lang="en-US" sz="2000" spc="-1" strike="noStrike">
              <a:latin typeface="Arial"/>
            </a:endParaRPr>
          </a:p>
          <a:p>
            <a:pPr marL="514440" indent="-510840">
              <a:lnSpc>
                <a:spcPct val="90000"/>
              </a:lnSpc>
              <a:spcBef>
                <a:spcPts val="850"/>
              </a:spcBef>
              <a:buClr>
                <a:srgbClr val="e48312"/>
              </a:buClr>
              <a:buFont typeface="StarSymbol"/>
              <a:buAutoNum type="arabicPeriod"/>
            </a:pPr>
            <a:r>
              <a:rPr b="0" lang="en-US" sz="2000" spc="-1" strike="noStrike">
                <a:solidFill>
                  <a:srgbClr val="404040"/>
                </a:solidFill>
                <a:latin typeface="Calibri"/>
                <a:ea typeface="DejaVu Sans"/>
              </a:rPr>
              <a:t>laat zien of we milieuduurzaamheid naderen of ervanaf bewegen</a:t>
            </a:r>
            <a:endParaRPr b="0" lang="en-US" sz="2000" spc="-1" strike="noStrike">
              <a:latin typeface="Arial"/>
            </a:endParaRPr>
          </a:p>
          <a:p>
            <a:pPr marL="514440" indent="-510840">
              <a:lnSpc>
                <a:spcPct val="90000"/>
              </a:lnSpc>
              <a:spcBef>
                <a:spcPts val="850"/>
              </a:spcBef>
              <a:buClr>
                <a:srgbClr val="e48312"/>
              </a:buClr>
              <a:buFont typeface="StarSymbol"/>
              <a:buAutoNum type="arabicPeriod"/>
            </a:pPr>
            <a:r>
              <a:rPr b="0" lang="en-US" sz="2000" spc="-1" strike="noStrike">
                <a:solidFill>
                  <a:srgbClr val="404040"/>
                </a:solidFill>
                <a:latin typeface="Calibri"/>
                <a:ea typeface="DejaVu Sans"/>
              </a:rPr>
              <a:t>uitkomsten per sector geeft.</a:t>
            </a:r>
            <a:endParaRPr b="0" lang="en-US" sz="2000" spc="-1" strike="noStrike">
              <a:latin typeface="Arial"/>
            </a:endParaRPr>
          </a:p>
        </p:txBody>
      </p:sp>
      <p:sp>
        <p:nvSpPr>
          <p:cNvPr id="262" name="CustomShape 4"/>
          <p:cNvSpPr/>
          <p:nvPr/>
        </p:nvSpPr>
        <p:spPr>
          <a:xfrm>
            <a:off x="731880" y="731880"/>
            <a:ext cx="7587360" cy="69768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4800" spc="-29" strike="noStrike">
                <a:solidFill>
                  <a:srgbClr val="404040"/>
                </a:solidFill>
                <a:latin typeface="Calibri Light"/>
                <a:ea typeface="DejaVu Sans"/>
              </a:rPr>
              <a:t>Waarom het mDNI uniek is</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3" name="CustomShape 1"/>
          <p:cNvSpPr/>
          <p:nvPr/>
        </p:nvSpPr>
        <p:spPr>
          <a:xfrm>
            <a:off x="7015320" y="6103800"/>
            <a:ext cx="926280" cy="340560"/>
          </a:xfrm>
          <a:prstGeom prst="rect">
            <a:avLst/>
          </a:prstGeom>
          <a:noFill/>
          <a:ln>
            <a:noFill/>
          </a:ln>
        </p:spPr>
        <p:style>
          <a:lnRef idx="0"/>
          <a:fillRef idx="0"/>
          <a:effectRef idx="0"/>
          <a:fontRef idx="minor"/>
        </p:style>
      </p:sp>
      <p:pic>
        <p:nvPicPr>
          <p:cNvPr id="264" name="Picture 2" descr=""/>
          <p:cNvPicPr/>
          <p:nvPr/>
        </p:nvPicPr>
        <p:blipFill>
          <a:blip r:embed="rId1"/>
          <a:stretch/>
        </p:blipFill>
        <p:spPr>
          <a:xfrm>
            <a:off x="1241280" y="431640"/>
            <a:ext cx="6206400" cy="4718880"/>
          </a:xfrm>
          <a:prstGeom prst="rect">
            <a:avLst/>
          </a:prstGeom>
          <a:ln w="9360">
            <a:noFill/>
          </a:ln>
        </p:spPr>
      </p:pic>
      <p:sp>
        <p:nvSpPr>
          <p:cNvPr id="265" name="CustomShape 2"/>
          <p:cNvSpPr/>
          <p:nvPr/>
        </p:nvSpPr>
        <p:spPr>
          <a:xfrm>
            <a:off x="1295280" y="5472000"/>
            <a:ext cx="6658920" cy="6343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1800" spc="-1" strike="noStrike">
                <a:solidFill>
                  <a:srgbClr val="000000"/>
                </a:solidFill>
                <a:latin typeface="Calibri"/>
                <a:ea typeface="DejaVu Sans"/>
              </a:rPr>
              <a:t>https://zoek.officielebekendmakingen.nl/kst-29200-XI-125.html</a:t>
            </a:r>
            <a:endParaRPr b="0" lang="en-US" sz="1800" spc="-1" strike="noStrike">
              <a:latin typeface="Arial"/>
            </a:endParaRPr>
          </a:p>
        </p:txBody>
      </p:sp>
      <p:sp>
        <p:nvSpPr>
          <p:cNvPr id="266" name="CustomShape 3"/>
          <p:cNvSpPr/>
          <p:nvPr/>
        </p:nvSpPr>
        <p:spPr>
          <a:xfrm>
            <a:off x="6205680" y="1901880"/>
            <a:ext cx="1735920" cy="77076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4800" spc="-1" strike="noStrike">
                <a:solidFill>
                  <a:srgbClr val="ed1c24"/>
                </a:solidFill>
                <a:latin typeface="Arial"/>
                <a:ea typeface="DejaVu Sans"/>
              </a:rPr>
              <a:t>2004</a:t>
            </a:r>
            <a:endParaRPr b="0" lang="en-US" sz="4800" spc="-1" strike="noStrike">
              <a:latin typeface="Arial"/>
            </a:endParaRPr>
          </a:p>
        </p:txBody>
      </p:sp>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CustomShape 1"/>
          <p:cNvSpPr/>
          <p:nvPr/>
        </p:nvSpPr>
        <p:spPr>
          <a:xfrm>
            <a:off x="7015320" y="6103800"/>
            <a:ext cx="926280" cy="340560"/>
          </a:xfrm>
          <a:prstGeom prst="rect">
            <a:avLst/>
          </a:prstGeom>
          <a:noFill/>
          <a:ln>
            <a:noFill/>
          </a:ln>
        </p:spPr>
        <p:style>
          <a:lnRef idx="0"/>
          <a:fillRef idx="0"/>
          <a:effectRef idx="0"/>
          <a:fontRef idx="minor"/>
        </p:style>
      </p:sp>
      <p:sp>
        <p:nvSpPr>
          <p:cNvPr id="268" name="CustomShape 2"/>
          <p:cNvSpPr/>
          <p:nvPr/>
        </p:nvSpPr>
        <p:spPr>
          <a:xfrm>
            <a:off x="274680" y="457200"/>
            <a:ext cx="8136720" cy="557784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200" spc="-1" strike="noStrike">
                <a:solidFill>
                  <a:srgbClr val="404040"/>
                </a:solidFill>
                <a:latin typeface="Calibri"/>
                <a:ea typeface="DejaVu Sans"/>
              </a:rPr>
              <a:t>Anticiperend daarop hebben de Ministeries van EZ en VROM geen middelen begroot voor toekomstige DNI-berekeningen. Om de toekomst van het DNI toch te waarborgen heeft collega Van Geel met het RIVM afgesproken dat het RIVM in de toekomst de verantwoordelijkheid voor DNI-berekeningen op zich neemt en dat zij het DNI periodiek (eens per vijf jaar zoals dat ook nu gebeurt) zal gaan berekenen. Deze afspraak zal nog formeel geregeld worden. Net zoals bij eerdere berekeningen zal het CBS de benodigde data leveren en zal het Instituut voor Milieu Vraagstukken (IVM, Universiteit van Amsterdam) betrokken worden om de model-berekeningen uit te voeren. Het Ministerie van VROM zal aan het RIVM voldoende financiële middelen beschikbaar stellen om het CBS en het IVM te kunnen betalen. </a:t>
            </a:r>
            <a:r>
              <a:rPr b="1" lang="en-US" sz="2200" spc="-1" strike="noStrike">
                <a:solidFill>
                  <a:srgbClr val="0000ff"/>
                </a:solidFill>
                <a:latin typeface="Calibri"/>
                <a:ea typeface="Calibri"/>
              </a:rPr>
              <a:t>Het RIVM zal het DNI publiceren in reguliere RIVM-publicaties zoals de Milieu Balans of de Duurzaamheidsverkenning.</a:t>
            </a:r>
            <a:r>
              <a:rPr b="0" lang="en-US" sz="2200" spc="-1" strike="noStrike">
                <a:solidFill>
                  <a:srgbClr val="000000"/>
                </a:solidFill>
                <a:latin typeface="Calibri"/>
                <a:ea typeface="Calibri"/>
              </a:rPr>
              <a:t> </a:t>
            </a:r>
            <a:r>
              <a:rPr b="0" lang="en-US" sz="2200" spc="-1" strike="noStrike">
                <a:solidFill>
                  <a:srgbClr val="404040"/>
                </a:solidFill>
                <a:latin typeface="Calibri"/>
                <a:ea typeface="Calibri"/>
              </a:rPr>
              <a:t>Conform de wens van de Kamer kan dat in samenhang met onderzoek naar en publicatie van andere duurzaamheidsindicatoren.</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69" name="Picture 271" descr=""/>
          <p:cNvPicPr/>
          <p:nvPr/>
        </p:nvPicPr>
        <p:blipFill>
          <a:blip r:embed="rId1"/>
          <a:stretch/>
        </p:blipFill>
        <p:spPr>
          <a:xfrm>
            <a:off x="426960" y="685800"/>
            <a:ext cx="7485840" cy="3417120"/>
          </a:xfrm>
          <a:prstGeom prst="rect">
            <a:avLst/>
          </a:prstGeom>
          <a:ln w="9360">
            <a:noFill/>
          </a:ln>
        </p:spPr>
      </p:pic>
      <p:sp>
        <p:nvSpPr>
          <p:cNvPr id="270" name="CustomShape 1"/>
          <p:cNvSpPr/>
          <p:nvPr/>
        </p:nvSpPr>
        <p:spPr>
          <a:xfrm>
            <a:off x="2303640" y="4032360"/>
            <a:ext cx="5957280" cy="1870920"/>
          </a:xfrm>
          <a:prstGeom prst="rect">
            <a:avLst/>
          </a:prstGeom>
          <a:noFill/>
          <a:ln>
            <a:noFill/>
          </a:ln>
        </p:spPr>
        <p:style>
          <a:lnRef idx="0"/>
          <a:fillRef idx="0"/>
          <a:effectRef idx="0"/>
          <a:fontRef idx="minor"/>
        </p:style>
        <p:txBody>
          <a:bodyPr lIns="90000" rIns="90000" tIns="45000" bIns="45000">
            <a:noAutofit/>
          </a:bodyPr>
          <a:p>
            <a:pPr>
              <a:lnSpc>
                <a:spcPct val="100000"/>
              </a:lnSpc>
            </a:pPr>
            <a:r>
              <a:rPr b="0" lang="en-US" sz="2200" spc="-1" strike="noStrike">
                <a:solidFill>
                  <a:srgbClr val="ed1c24"/>
                </a:solidFill>
                <a:latin typeface="Calibri"/>
                <a:ea typeface="DejaVu Sans"/>
              </a:rPr>
              <a:t>RIVM / MNP / PBL zijn hiermee na 2008 gestopt.</a:t>
            </a:r>
            <a:endParaRPr b="0" lang="en-US" sz="2200" spc="-1" strike="noStrike">
              <a:latin typeface="Arial"/>
            </a:endParaRPr>
          </a:p>
          <a:p>
            <a:pPr>
              <a:lnSpc>
                <a:spcPct val="100000"/>
              </a:lnSpc>
            </a:pPr>
            <a:endParaRPr b="0" lang="en-US" sz="2200" spc="-1" strike="noStrike">
              <a:latin typeface="Arial"/>
            </a:endParaRPr>
          </a:p>
          <a:p>
            <a:pPr>
              <a:lnSpc>
                <a:spcPct val="100000"/>
              </a:lnSpc>
            </a:pPr>
            <a:r>
              <a:rPr b="0" lang="en-US" sz="2200" spc="-1" strike="noStrike">
                <a:solidFill>
                  <a:srgbClr val="ed1c24"/>
                </a:solidFill>
                <a:latin typeface="Calibri"/>
                <a:ea typeface="DejaVu Sans"/>
              </a:rPr>
              <a:t>Hierover werden noch wetenschappelijke verantwoording noch een mogelijkheid tot discussie gegeven.</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CustomShape 1"/>
          <p:cNvSpPr/>
          <p:nvPr/>
        </p:nvSpPr>
        <p:spPr>
          <a:xfrm>
            <a:off x="422280" y="401760"/>
            <a:ext cx="7774920" cy="111852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404040"/>
                </a:solidFill>
                <a:latin typeface="Calibri Light"/>
                <a:ea typeface="DejaVu Sans"/>
              </a:rPr>
              <a:t>Wat kost het om het mDNI te berekenen​? 5 mensjaren</a:t>
            </a:r>
            <a:endParaRPr b="0" lang="en-US" sz="4400" spc="-1" strike="noStrike">
              <a:latin typeface="Arial"/>
            </a:endParaRPr>
          </a:p>
        </p:txBody>
      </p:sp>
      <p:sp>
        <p:nvSpPr>
          <p:cNvPr id="272" name="CustomShape 2"/>
          <p:cNvSpPr/>
          <p:nvPr/>
        </p:nvSpPr>
        <p:spPr>
          <a:xfrm>
            <a:off x="731880" y="2011320"/>
            <a:ext cx="7222320" cy="3261600"/>
          </a:xfrm>
          <a:prstGeom prst="rect">
            <a:avLst/>
          </a:prstGeom>
          <a:noFill/>
          <a:ln>
            <a:noFill/>
          </a:ln>
        </p:spPr>
        <p:style>
          <a:lnRef idx="0"/>
          <a:fillRef idx="0"/>
          <a:effectRef idx="0"/>
          <a:fontRef idx="minor"/>
        </p:style>
        <p:txBody>
          <a:bodyPr lIns="0" rIns="0" tIns="0" bIns="0">
            <a:normAutofit/>
          </a:bodyPr>
          <a:p>
            <a:pPr marL="431640" indent="-321480">
              <a:lnSpc>
                <a:spcPct val="100000"/>
              </a:lnSpc>
              <a:spcBef>
                <a:spcPts val="1412"/>
              </a:spcBef>
              <a:buClr>
                <a:srgbClr val="000000"/>
              </a:buClr>
              <a:buSzPct val="45000"/>
              <a:buFont typeface="Wingdings" charset="2"/>
              <a:buChar char=""/>
            </a:pPr>
            <a:r>
              <a:rPr b="0" lang="en-US" sz="2200" spc="-1" strike="noStrike">
                <a:solidFill>
                  <a:srgbClr val="404040"/>
                </a:solidFill>
                <a:latin typeface="Calibri"/>
                <a:ea typeface="DejaVu Sans"/>
              </a:rPr>
              <a:t>Het basismateriaal wordt reeds verzameld voor andere doeleinden. (Het opnieuw opstarten zou iets meer kunnen kosten voordat er routine ontstaat)</a:t>
            </a:r>
            <a:endParaRPr b="0" lang="en-US" sz="2200" spc="-1" strike="noStrike">
              <a:latin typeface="Arial"/>
            </a:endParaRPr>
          </a:p>
          <a:p>
            <a:pPr marL="431640" indent="-321480">
              <a:lnSpc>
                <a:spcPct val="100000"/>
              </a:lnSpc>
              <a:spcBef>
                <a:spcPts val="1412"/>
              </a:spcBef>
              <a:buClr>
                <a:srgbClr val="000000"/>
              </a:buClr>
              <a:buSzPct val="45000"/>
              <a:buFont typeface="Wingdings" charset="2"/>
              <a:buChar char=""/>
            </a:pPr>
            <a:r>
              <a:rPr b="0" lang="en-US" sz="2200" spc="-1" strike="noStrike">
                <a:solidFill>
                  <a:srgbClr val="404040"/>
                </a:solidFill>
                <a:latin typeface="Calibri"/>
                <a:ea typeface="DejaVu Sans"/>
              </a:rPr>
              <a:t>Kostenposten zijn: milieugebruiksdata, kosten-effectiviteitscurven, afleiding normen, modelconstructie en -beheer, sommige bijschattingen</a:t>
            </a:r>
            <a:endParaRPr b="0" lang="en-US" sz="2200" spc="-1" strike="noStrike">
              <a:latin typeface="Arial"/>
            </a:endParaRPr>
          </a:p>
          <a:p>
            <a:pPr marL="431640" indent="-321480">
              <a:lnSpc>
                <a:spcPct val="100000"/>
              </a:lnSpc>
              <a:spcBef>
                <a:spcPts val="1412"/>
              </a:spcBef>
              <a:buClr>
                <a:srgbClr val="000000"/>
              </a:buClr>
              <a:buSzPct val="45000"/>
              <a:buFont typeface="Wingdings" charset="2"/>
              <a:buChar char=""/>
            </a:pPr>
            <a:r>
              <a:rPr b="0" lang="en-US" sz="2200" spc="-1" strike="noStrike">
                <a:solidFill>
                  <a:srgbClr val="404040"/>
                </a:solidFill>
                <a:latin typeface="Calibri"/>
                <a:ea typeface="DejaVu Sans"/>
              </a:rPr>
              <a:t>Ruimtegebruik is nog niet opgenomen in de huidige berekeningen</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3" name="CustomShape 1"/>
          <p:cNvSpPr/>
          <p:nvPr/>
        </p:nvSpPr>
        <p:spPr>
          <a:xfrm>
            <a:off x="431640" y="258840"/>
            <a:ext cx="7774920" cy="1080360"/>
          </a:xfrm>
          <a:prstGeom prst="rect">
            <a:avLst/>
          </a:prstGeom>
          <a:noFill/>
          <a:ln>
            <a:noFill/>
          </a:ln>
        </p:spPr>
        <p:style>
          <a:lnRef idx="0"/>
          <a:fillRef idx="0"/>
          <a:effectRef idx="0"/>
          <a:fontRef idx="minor"/>
        </p:style>
        <p:txBody>
          <a:bodyPr lIns="0" rIns="0" tIns="0" bIns="0" anchor="ctr">
            <a:noAutofit/>
          </a:bodyPr>
          <a:p>
            <a:pPr algn="ctr">
              <a:lnSpc>
                <a:spcPct val="100000"/>
              </a:lnSpc>
            </a:pPr>
            <a:r>
              <a:rPr b="0" lang="en-US" sz="4400" spc="-1" strike="noStrike">
                <a:solidFill>
                  <a:srgbClr val="404040"/>
                </a:solidFill>
                <a:latin typeface="Calibri Light"/>
                <a:ea typeface="DejaVu Sans"/>
              </a:rPr>
              <a:t>Monitor Brede Welvaart</a:t>
            </a:r>
            <a:endParaRPr b="0" lang="en-US" sz="4400" spc="-1" strike="noStrike">
              <a:latin typeface="Arial"/>
            </a:endParaRPr>
          </a:p>
        </p:txBody>
      </p:sp>
      <p:sp>
        <p:nvSpPr>
          <p:cNvPr id="274" name="CustomShape 2"/>
          <p:cNvSpPr/>
          <p:nvPr/>
        </p:nvSpPr>
        <p:spPr>
          <a:xfrm>
            <a:off x="431640" y="1616040"/>
            <a:ext cx="7774920" cy="4299840"/>
          </a:xfrm>
          <a:prstGeom prst="rect">
            <a:avLst/>
          </a:prstGeom>
          <a:noFill/>
          <a:ln>
            <a:noFill/>
          </a:ln>
        </p:spPr>
        <p:style>
          <a:lnRef idx="0"/>
          <a:fillRef idx="0"/>
          <a:effectRef idx="0"/>
          <a:fontRef idx="minor"/>
        </p:style>
        <p:txBody>
          <a:bodyPr lIns="0" rIns="0" tIns="0" bIns="0" anchor="ctr">
            <a:noAutofit/>
          </a:bodyPr>
          <a:p>
            <a:pPr marL="216000" indent="-214560">
              <a:lnSpc>
                <a:spcPct val="100000"/>
              </a:lnSpc>
              <a:spcBef>
                <a:spcPts val="850"/>
              </a:spcBef>
              <a:buClr>
                <a:srgbClr val="000000"/>
              </a:buClr>
              <a:buSzPct val="45000"/>
              <a:buFont typeface="Wingdings" charset="2"/>
              <a:buChar char=""/>
            </a:pPr>
            <a:r>
              <a:rPr b="0" lang="en-US" sz="2200" spc="-1" strike="noStrike">
                <a:solidFill>
                  <a:srgbClr val="404040"/>
                </a:solidFill>
                <a:latin typeface="Calibri"/>
                <a:ea typeface="DejaVu Sans"/>
              </a:rPr>
              <a:t>Brede welvaart is een pleonasme.</a:t>
            </a:r>
            <a:endParaRPr b="0" lang="en-US" sz="2200" spc="-1" strike="noStrike">
              <a:latin typeface="Arial"/>
            </a:endParaRPr>
          </a:p>
          <a:p>
            <a:pPr marL="216000" indent="-214560">
              <a:lnSpc>
                <a:spcPct val="100000"/>
              </a:lnSpc>
              <a:spcBef>
                <a:spcPts val="850"/>
              </a:spcBef>
              <a:buClr>
                <a:srgbClr val="000000"/>
              </a:buClr>
              <a:buSzPct val="45000"/>
              <a:buFont typeface="Wingdings" charset="2"/>
              <a:buChar char=""/>
            </a:pPr>
            <a:r>
              <a:rPr b="0" lang="en-US" sz="2200" spc="-1" strike="noStrike">
                <a:solidFill>
                  <a:srgbClr val="404040"/>
                </a:solidFill>
                <a:latin typeface="Calibri"/>
                <a:ea typeface="DejaVu Sans"/>
              </a:rPr>
              <a:t>Aparte milieu-indicatoren en Sustainable Development Goals (SDGs) geven deelaspecten terwijl het mDNI een integratie pleegt van economie = (productie </a:t>
            </a:r>
            <a:r>
              <a:rPr b="0" i="1" lang="en-US" sz="2200" spc="-1" strike="noStrike">
                <a:solidFill>
                  <a:srgbClr val="404040"/>
                </a:solidFill>
                <a:latin typeface="Calibri"/>
                <a:ea typeface="DejaVu Sans"/>
              </a:rPr>
              <a:t>en</a:t>
            </a:r>
            <a:r>
              <a:rPr b="0" lang="en-US" sz="2200" spc="-1" strike="noStrike">
                <a:solidFill>
                  <a:srgbClr val="404040"/>
                </a:solidFill>
                <a:latin typeface="Calibri"/>
                <a:ea typeface="DejaVu Sans"/>
              </a:rPr>
              <a:t> milieu), en helder tegenwicht geeft aan verkeerd begrepen “economische groei”. </a:t>
            </a:r>
            <a:endParaRPr b="0" lang="en-US" sz="2200" spc="-1" strike="noStrike">
              <a:latin typeface="Arial"/>
            </a:endParaRPr>
          </a:p>
          <a:p>
            <a:pPr marL="216000" indent="-214560">
              <a:lnSpc>
                <a:spcPct val="100000"/>
              </a:lnSpc>
              <a:spcBef>
                <a:spcPts val="850"/>
              </a:spcBef>
              <a:buClr>
                <a:srgbClr val="000000"/>
              </a:buClr>
              <a:buSzPct val="45000"/>
              <a:buFont typeface="Wingdings" charset="2"/>
              <a:buChar char=""/>
            </a:pPr>
            <a:r>
              <a:rPr b="0" lang="en-US" sz="2200" spc="-1" strike="noStrike">
                <a:solidFill>
                  <a:srgbClr val="404040"/>
                </a:solidFill>
                <a:latin typeface="Calibri"/>
                <a:ea typeface="DejaVu Sans"/>
              </a:rPr>
              <a:t>Het mDNI staat niet in de MBW 2019 omdat er geen recente cijfers zijn. Zorg dat die cijfers er komen, juist ook jaarlijks. </a:t>
            </a:r>
            <a:endParaRPr b="0" lang="en-US" sz="2200" spc="-1" strike="noStrike">
              <a:latin typeface="Arial"/>
            </a:endParaRPr>
          </a:p>
          <a:p>
            <a:pPr marL="216000" indent="-214560">
              <a:lnSpc>
                <a:spcPct val="100000"/>
              </a:lnSpc>
              <a:spcBef>
                <a:spcPts val="850"/>
              </a:spcBef>
              <a:buClr>
                <a:srgbClr val="000000"/>
              </a:buClr>
              <a:buSzPct val="45000"/>
              <a:buFont typeface="Wingdings" charset="2"/>
              <a:buChar char=""/>
            </a:pPr>
            <a:r>
              <a:rPr b="0" lang="en-US" sz="2200" spc="-1" strike="noStrike">
                <a:solidFill>
                  <a:srgbClr val="404040"/>
                </a:solidFill>
                <a:latin typeface="Calibri"/>
                <a:ea typeface="DejaVu Sans"/>
              </a:rPr>
              <a:t>Wanneer het CBS daar nog niet van overtuigd is, dan is het nuttig om hier een diepgravender seminar aan te wijden waarin betrokkenen het boek bestudeerd hebben en beter kunnen begrijpen waar het om gaat.</a:t>
            </a:r>
            <a:endParaRPr b="0" lang="en-US" sz="22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5" name="CustomShape 1"/>
          <p:cNvSpPr/>
          <p:nvPr/>
        </p:nvSpPr>
        <p:spPr>
          <a:xfrm>
            <a:off x="777960" y="1076400"/>
            <a:ext cx="3243960" cy="82152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en-US" sz="4800" spc="-29" strike="noStrike">
                <a:solidFill>
                  <a:srgbClr val="404040"/>
                </a:solidFill>
                <a:latin typeface="Calibri Light"/>
                <a:ea typeface="DejaVu Sans"/>
              </a:rPr>
              <a:t>Boek 2019</a:t>
            </a:r>
            <a:endParaRPr b="0" lang="en-US" sz="4800" spc="-1" strike="noStrike">
              <a:latin typeface="Arial"/>
            </a:endParaRPr>
          </a:p>
        </p:txBody>
      </p:sp>
      <p:sp>
        <p:nvSpPr>
          <p:cNvPr id="276" name="CustomShape 2"/>
          <p:cNvSpPr/>
          <p:nvPr/>
        </p:nvSpPr>
        <p:spPr>
          <a:xfrm>
            <a:off x="777960" y="1743120"/>
            <a:ext cx="7124040" cy="3798000"/>
          </a:xfrm>
          <a:prstGeom prst="rect">
            <a:avLst/>
          </a:prstGeom>
          <a:noFill/>
          <a:ln>
            <a:noFill/>
          </a:ln>
        </p:spPr>
        <p:style>
          <a:lnRef idx="0"/>
          <a:fillRef idx="0"/>
          <a:effectRef idx="0"/>
          <a:fontRef idx="minor"/>
        </p:style>
      </p:sp>
      <p:pic>
        <p:nvPicPr>
          <p:cNvPr id="277" name="Picture 343" descr=""/>
          <p:cNvPicPr/>
          <p:nvPr/>
        </p:nvPicPr>
        <p:blipFill>
          <a:blip r:embed="rId1"/>
          <a:stretch/>
        </p:blipFill>
        <p:spPr>
          <a:xfrm>
            <a:off x="4572000" y="822240"/>
            <a:ext cx="3304440" cy="4656960"/>
          </a:xfrm>
          <a:prstGeom prst="rect">
            <a:avLst/>
          </a:prstGeom>
          <a:ln w="9360">
            <a:noFill/>
          </a:ln>
        </p:spPr>
      </p:pic>
      <p:sp>
        <p:nvSpPr>
          <p:cNvPr id="278" name="CustomShape 3"/>
          <p:cNvSpPr/>
          <p:nvPr/>
        </p:nvSpPr>
        <p:spPr>
          <a:xfrm>
            <a:off x="785880" y="2563920"/>
            <a:ext cx="3428280" cy="250452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4000" spc="-1" strike="noStrike">
                <a:solidFill>
                  <a:srgbClr val="404040"/>
                </a:solidFill>
                <a:latin typeface="Brush Script MT"/>
                <a:ea typeface="DejaVu Sans"/>
              </a:rPr>
              <a:t>Dank </a:t>
            </a:r>
            <a:endParaRPr b="0" lang="en-US" sz="4000" spc="-1" strike="noStrike">
              <a:latin typeface="Arial"/>
            </a:endParaRPr>
          </a:p>
          <a:p>
            <a:pPr>
              <a:lnSpc>
                <a:spcPct val="100000"/>
              </a:lnSpc>
            </a:pPr>
            <a:r>
              <a:rPr b="1" lang="en-US" sz="4000" spc="-1" strike="noStrike">
                <a:solidFill>
                  <a:srgbClr val="404040"/>
                </a:solidFill>
                <a:latin typeface="Brush Script MT"/>
                <a:ea typeface="DejaVu Sans"/>
              </a:rPr>
              <a:t>voor uw aandacht!</a:t>
            </a:r>
            <a:endParaRPr b="0" lang="en-US" sz="4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5" name="Picture 258" descr=""/>
          <p:cNvPicPr/>
          <p:nvPr/>
        </p:nvPicPr>
        <p:blipFill>
          <a:blip r:embed="rId1"/>
          <a:stretch/>
        </p:blipFill>
        <p:spPr>
          <a:xfrm>
            <a:off x="0" y="0"/>
            <a:ext cx="4703040" cy="6479280"/>
          </a:xfrm>
          <a:prstGeom prst="rect">
            <a:avLst/>
          </a:prstGeom>
          <a:ln w="9360">
            <a:noFill/>
          </a:ln>
        </p:spPr>
      </p:pic>
      <p:pic>
        <p:nvPicPr>
          <p:cNvPr id="186" name="Picture 259" descr=""/>
          <p:cNvPicPr/>
          <p:nvPr/>
        </p:nvPicPr>
        <p:blipFill>
          <a:blip r:embed="rId2"/>
          <a:stretch/>
        </p:blipFill>
        <p:spPr>
          <a:xfrm>
            <a:off x="4938840" y="299880"/>
            <a:ext cx="3653640" cy="4118760"/>
          </a:xfrm>
          <a:prstGeom prst="rect">
            <a:avLst/>
          </a:prstGeom>
          <a:ln w="9360">
            <a:noFill/>
          </a:ln>
        </p:spPr>
      </p:pic>
      <p:sp>
        <p:nvSpPr>
          <p:cNvPr id="187" name="CustomShape 1"/>
          <p:cNvSpPr/>
          <p:nvPr/>
        </p:nvSpPr>
        <p:spPr>
          <a:xfrm>
            <a:off x="4937040" y="4937040"/>
            <a:ext cx="3380760" cy="7786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n-US" sz="1800" spc="-1" strike="noStrike">
                <a:solidFill>
                  <a:srgbClr val="000000"/>
                </a:solidFill>
                <a:latin typeface="Calibri Light"/>
                <a:ea typeface="DejaVu Sans"/>
              </a:rPr>
              <a:t>Kim Cohen (UU) </a:t>
            </a:r>
            <a:endParaRPr b="0" lang="en-US" sz="1800" spc="-1" strike="noStrike">
              <a:latin typeface="Arial"/>
            </a:endParaRPr>
          </a:p>
          <a:p>
            <a:pPr>
              <a:lnSpc>
                <a:spcPct val="100000"/>
              </a:lnSpc>
            </a:pPr>
            <a:r>
              <a:rPr b="1" i="1" lang="en-US" sz="1800" spc="-1" strike="noStrike">
                <a:solidFill>
                  <a:srgbClr val="000000"/>
                </a:solidFill>
                <a:latin typeface="Calibri Light"/>
                <a:ea typeface="DejaVu Sans"/>
              </a:rPr>
              <a:t>Vrij Nederland </a:t>
            </a:r>
            <a:r>
              <a:rPr b="1" lang="en-US" sz="1800" spc="-1" strike="noStrike">
                <a:solidFill>
                  <a:srgbClr val="000000"/>
                </a:solidFill>
                <a:latin typeface="Calibri Light"/>
                <a:ea typeface="DejaVu Sans"/>
              </a:rPr>
              <a:t>9 feb 2019 </a:t>
            </a:r>
            <a:endParaRPr b="0" lang="en-US" sz="1800" spc="-1" strike="noStrike">
              <a:latin typeface="Arial"/>
            </a:endParaRPr>
          </a:p>
          <a:p>
            <a:pPr>
              <a:lnSpc>
                <a:spcPct val="100000"/>
              </a:lnSpc>
            </a:pPr>
            <a:r>
              <a:rPr b="1" lang="en-US" sz="1800" spc="-1" strike="noStrike">
                <a:solidFill>
                  <a:srgbClr val="000000"/>
                </a:solidFill>
                <a:latin typeface="Calibri Light"/>
                <a:ea typeface="DejaVu Sans"/>
              </a:rPr>
              <a:t>Over wellicht het jaar 2300</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8" name="CustomShape 1"/>
          <p:cNvSpPr/>
          <p:nvPr/>
        </p:nvSpPr>
        <p:spPr>
          <a:xfrm rot="21579000">
            <a:off x="649080" y="218520"/>
            <a:ext cx="7124040" cy="1366200"/>
          </a:xfrm>
          <a:prstGeom prst="rect">
            <a:avLst/>
          </a:prstGeom>
          <a:noFill/>
          <a:ln>
            <a:noFill/>
          </a:ln>
        </p:spPr>
        <p:style>
          <a:lnRef idx="0"/>
          <a:fillRef idx="0"/>
          <a:effectRef idx="0"/>
          <a:fontRef idx="minor"/>
        </p:style>
        <p:txBody>
          <a:bodyPr lIns="90000" rIns="90000" tIns="45000" bIns="45000" anchor="b">
            <a:normAutofit/>
          </a:bodyPr>
          <a:p>
            <a:pPr>
              <a:lnSpc>
                <a:spcPct val="85000"/>
              </a:lnSpc>
            </a:pPr>
            <a:r>
              <a:rPr b="0" lang="en-US" sz="4800" spc="-29" strike="noStrike">
                <a:solidFill>
                  <a:srgbClr val="404040"/>
                </a:solidFill>
                <a:latin typeface="Calibri Light"/>
                <a:ea typeface="DejaVu Sans"/>
              </a:rPr>
              <a:t>Minstens 2 groepen gebruikers van statistiek</a:t>
            </a:r>
            <a:endParaRPr b="0" lang="en-US" sz="4800" spc="-1" strike="noStrike">
              <a:latin typeface="Arial"/>
            </a:endParaRPr>
          </a:p>
        </p:txBody>
      </p:sp>
      <p:sp>
        <p:nvSpPr>
          <p:cNvPr id="189" name="CustomShape 2"/>
          <p:cNvSpPr/>
          <p:nvPr/>
        </p:nvSpPr>
        <p:spPr>
          <a:xfrm>
            <a:off x="777960" y="2011320"/>
            <a:ext cx="7084440" cy="3749040"/>
          </a:xfrm>
          <a:prstGeom prst="rect">
            <a:avLst/>
          </a:prstGeom>
          <a:noFill/>
          <a:ln>
            <a:noFill/>
          </a:ln>
        </p:spPr>
        <p:style>
          <a:lnRef idx="0"/>
          <a:fillRef idx="0"/>
          <a:effectRef idx="0"/>
          <a:fontRef idx="minor"/>
        </p:style>
        <p:txBody>
          <a:bodyPr lIns="0" rIns="0" tIns="45000" bIns="45000">
            <a:normAutofit/>
          </a:bodyPr>
          <a:p>
            <a:pPr marL="343080" indent="-342360">
              <a:lnSpc>
                <a:spcPct val="100000"/>
              </a:lnSpc>
            </a:pPr>
            <a:r>
              <a:rPr b="0" lang="en-US" sz="2600" spc="-1" strike="noStrike">
                <a:solidFill>
                  <a:srgbClr val="404040"/>
                </a:solidFill>
                <a:latin typeface="Calibri"/>
                <a:ea typeface="DejaVu Sans"/>
              </a:rPr>
              <a:t>Iedereen lijkt “duurzaamheid” te willen, maar zonder goede definitie. Duurzaamheid is verwaterd. Daarom milieu-duurzaamheid. </a:t>
            </a:r>
            <a:endParaRPr b="0" lang="en-US" sz="2600" spc="-1" strike="noStrike">
              <a:latin typeface="Arial"/>
            </a:endParaRPr>
          </a:p>
          <a:p>
            <a:pPr marL="343080" indent="-342360">
              <a:lnSpc>
                <a:spcPct val="100000"/>
              </a:lnSpc>
              <a:spcBef>
                <a:spcPts val="601"/>
              </a:spcBef>
              <a:spcAft>
                <a:spcPts val="601"/>
              </a:spcAft>
            </a:pPr>
            <a:r>
              <a:rPr b="0" lang="en-US" sz="2600" spc="-1" strike="noStrike">
                <a:solidFill>
                  <a:srgbClr val="404040"/>
                </a:solidFill>
                <a:latin typeface="Calibri"/>
                <a:ea typeface="DejaVu Sans"/>
              </a:rPr>
              <a:t>CBS heeft over dit onderwerp 2 soorten klanten:</a:t>
            </a:r>
            <a:endParaRPr b="0" lang="en-US" sz="2600" spc="-1" strike="noStrike">
              <a:latin typeface="Arial"/>
            </a:endParaRPr>
          </a:p>
          <a:p>
            <a:pPr marL="343080" indent="-342360">
              <a:lnSpc>
                <a:spcPct val="100000"/>
              </a:lnSpc>
              <a:buClr>
                <a:srgbClr val="000000"/>
              </a:buClr>
              <a:buFont typeface="Symbol"/>
              <a:buChar char=""/>
            </a:pPr>
            <a:r>
              <a:rPr b="0" lang="en-US" sz="2600" spc="-1" strike="noStrike">
                <a:solidFill>
                  <a:srgbClr val="404040"/>
                </a:solidFill>
                <a:latin typeface="Calibri"/>
                <a:ea typeface="DejaVu Sans"/>
              </a:rPr>
              <a:t>Groep 1: Grenzen aan de groei.</a:t>
            </a:r>
            <a:endParaRPr b="0" lang="en-US" sz="2600" spc="-1" strike="noStrike">
              <a:latin typeface="Arial"/>
            </a:endParaRPr>
          </a:p>
          <a:p>
            <a:pPr marL="343080" indent="-342360">
              <a:lnSpc>
                <a:spcPct val="100000"/>
              </a:lnSpc>
              <a:buClr>
                <a:srgbClr val="000000"/>
              </a:buClr>
              <a:buFont typeface="Symbol"/>
              <a:buChar char=""/>
            </a:pPr>
            <a:r>
              <a:rPr b="0" lang="en-US" sz="2600" spc="-1" strike="noStrike">
                <a:solidFill>
                  <a:srgbClr val="404040"/>
                </a:solidFill>
                <a:latin typeface="Calibri"/>
                <a:ea typeface="DejaVu Sans"/>
              </a:rPr>
              <a:t>Groep 2: Optimisme over technologie.</a:t>
            </a:r>
            <a:endParaRPr b="0" lang="en-US" sz="2600" spc="-1" strike="noStrike">
              <a:latin typeface="Arial"/>
            </a:endParaRPr>
          </a:p>
          <a:p>
            <a:pPr marL="343080" indent="-342360">
              <a:lnSpc>
                <a:spcPct val="100000"/>
              </a:lnSpc>
              <a:spcBef>
                <a:spcPts val="601"/>
              </a:spcBef>
            </a:pPr>
            <a:r>
              <a:rPr b="0" lang="en-US" sz="2600" spc="-1" strike="noStrike">
                <a:solidFill>
                  <a:srgbClr val="404040"/>
                </a:solidFill>
                <a:latin typeface="Calibri"/>
                <a:ea typeface="DejaVu Sans"/>
              </a:rPr>
              <a:t>Economische statistiek heeft een gat in informatie.</a:t>
            </a:r>
            <a:endParaRPr b="0" lang="en-US" sz="2600" spc="-1" strike="noStrike">
              <a:latin typeface="Arial"/>
            </a:endParaRPr>
          </a:p>
          <a:p>
            <a:pPr marL="343080" indent="-342360">
              <a:lnSpc>
                <a:spcPct val="100000"/>
              </a:lnSpc>
            </a:pPr>
            <a:r>
              <a:rPr b="0" lang="en-US" sz="2600" spc="-1" strike="noStrike">
                <a:solidFill>
                  <a:srgbClr val="404040"/>
                </a:solidFill>
                <a:latin typeface="Calibri"/>
                <a:ea typeface="DejaVu Sans"/>
              </a:rPr>
              <a:t>Statistiek gaat niet over toekomstige technologie.</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CustomShape 1"/>
          <p:cNvSpPr/>
          <p:nvPr/>
        </p:nvSpPr>
        <p:spPr>
          <a:xfrm>
            <a:off x="719280" y="274680"/>
            <a:ext cx="7352640" cy="1110600"/>
          </a:xfrm>
          <a:prstGeom prst="rect">
            <a:avLst/>
          </a:prstGeom>
          <a:noFill/>
          <a:ln>
            <a:noFill/>
          </a:ln>
        </p:spPr>
        <p:style>
          <a:lnRef idx="0"/>
          <a:fillRef idx="0"/>
          <a:effectRef idx="0"/>
          <a:fontRef idx="minor"/>
        </p:style>
        <p:txBody>
          <a:bodyPr lIns="90000" rIns="90000" tIns="45000" bIns="45000" anchor="b">
            <a:normAutofit fontScale="97000"/>
          </a:bodyPr>
          <a:p>
            <a:pPr>
              <a:lnSpc>
                <a:spcPct val="85000"/>
              </a:lnSpc>
            </a:pPr>
            <a:r>
              <a:rPr b="0" lang="en-US" sz="4800" spc="-29" strike="noStrike">
                <a:solidFill>
                  <a:srgbClr val="404040"/>
                </a:solidFill>
                <a:latin typeface="Calibri Light"/>
                <a:ea typeface="DejaVu Sans"/>
              </a:rPr>
              <a:t>Informatie uit de economische wetenschap</a:t>
            </a:r>
            <a:endParaRPr b="0" lang="en-US" sz="4800" spc="-1" strike="noStrike">
              <a:latin typeface="Arial"/>
            </a:endParaRPr>
          </a:p>
        </p:txBody>
      </p:sp>
      <p:sp>
        <p:nvSpPr>
          <p:cNvPr id="191" name="CustomShape 2"/>
          <p:cNvSpPr/>
          <p:nvPr/>
        </p:nvSpPr>
        <p:spPr>
          <a:xfrm>
            <a:off x="549360" y="1743120"/>
            <a:ext cx="7679520" cy="4199760"/>
          </a:xfrm>
          <a:prstGeom prst="rect">
            <a:avLst/>
          </a:prstGeom>
          <a:noFill/>
          <a:ln>
            <a:noFill/>
          </a:ln>
        </p:spPr>
        <p:style>
          <a:lnRef idx="0"/>
          <a:fillRef idx="0"/>
          <a:effectRef idx="0"/>
          <a:fontRef idx="minor"/>
        </p:style>
        <p:txBody>
          <a:bodyPr lIns="0" rIns="0" tIns="45000" bIns="45000">
            <a:noAutofit/>
          </a:bodyPr>
          <a:p>
            <a:pPr lvl="1" marL="384120" indent="-179280">
              <a:lnSpc>
                <a:spcPct val="9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Onze planeet wordt bedreigd door een verkeerd geloof in een verkeerd geformuleerde groei. </a:t>
            </a:r>
            <a:endParaRPr b="0" lang="en-US" sz="2600" spc="-1" strike="noStrike">
              <a:latin typeface="Arial"/>
            </a:endParaRPr>
          </a:p>
          <a:p>
            <a:pPr lvl="1" marL="384120" indent="-179280">
              <a:lnSpc>
                <a:spcPct val="9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De term </a:t>
            </a:r>
            <a:r>
              <a:rPr b="0" i="1" lang="en-US" sz="2600" spc="-1" strike="noStrike">
                <a:solidFill>
                  <a:srgbClr val="404040"/>
                </a:solidFill>
                <a:latin typeface="Calibri"/>
                <a:ea typeface="DejaVu Sans"/>
              </a:rPr>
              <a:t>'economische groei'</a:t>
            </a:r>
            <a:r>
              <a:rPr b="0" lang="en-US" sz="2600" spc="-1" strike="noStrike">
                <a:solidFill>
                  <a:srgbClr val="404040"/>
                </a:solidFill>
                <a:latin typeface="Calibri"/>
                <a:ea typeface="DejaVu Sans"/>
              </a:rPr>
              <a:t> kan uitsluitend een toename van de welvaart betekenen, maar wordt vaak ten onrechte gelijkgesteld aan productiegroei die juist schade aan het milieu kan toebrengen. </a:t>
            </a:r>
            <a:endParaRPr b="0" lang="en-US" sz="2600" spc="-1" strike="noStrike">
              <a:latin typeface="Arial"/>
            </a:endParaRPr>
          </a:p>
          <a:p>
            <a:pPr lvl="1" marL="384120" indent="-179280">
              <a:lnSpc>
                <a:spcPct val="9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Het </a:t>
            </a:r>
            <a:r>
              <a:rPr b="1" lang="en-US" sz="2600" spc="-1" strike="noStrike">
                <a:solidFill>
                  <a:srgbClr val="404040"/>
                </a:solidFill>
                <a:latin typeface="Calibri"/>
                <a:ea typeface="DejaVu Sans"/>
              </a:rPr>
              <a:t>cijfer</a:t>
            </a:r>
            <a:r>
              <a:rPr b="0" lang="en-US" sz="2600" spc="-1" strike="noStrike">
                <a:solidFill>
                  <a:srgbClr val="404040"/>
                </a:solidFill>
                <a:latin typeface="Calibri"/>
                <a:ea typeface="DejaVu Sans"/>
              </a:rPr>
              <a:t> van het </a:t>
            </a:r>
            <a:r>
              <a:rPr b="1" lang="en-US" sz="2600" spc="-1" strike="noStrike">
                <a:solidFill>
                  <a:srgbClr val="404040"/>
                </a:solidFill>
                <a:latin typeface="Calibri"/>
                <a:ea typeface="DejaVu Sans"/>
              </a:rPr>
              <a:t>standaard nationaal inkomen (NI) </a:t>
            </a:r>
            <a:r>
              <a:rPr b="0" lang="en-US" sz="2600" spc="-1" strike="noStrike">
                <a:solidFill>
                  <a:srgbClr val="404040"/>
                </a:solidFill>
                <a:latin typeface="Calibri"/>
                <a:ea typeface="DejaVu Sans"/>
              </a:rPr>
              <a:t>of BBP is bruikbaar voor veel doelen maar </a:t>
            </a:r>
            <a:r>
              <a:rPr b="1" lang="en-US" sz="2600" spc="-1" strike="noStrike">
                <a:solidFill>
                  <a:srgbClr val="404040"/>
                </a:solidFill>
                <a:latin typeface="Calibri"/>
                <a:ea typeface="DejaVu Sans"/>
              </a:rPr>
              <a:t>ongeschikt</a:t>
            </a:r>
            <a:r>
              <a:rPr b="0" lang="en-US" sz="2600" spc="-1" strike="noStrike">
                <a:solidFill>
                  <a:srgbClr val="404040"/>
                </a:solidFill>
                <a:latin typeface="Calibri"/>
                <a:ea typeface="DejaVu Sans"/>
              </a:rPr>
              <a:t> voor het </a:t>
            </a:r>
            <a:r>
              <a:rPr b="1" lang="en-US" sz="2600" spc="-1" strike="noStrike">
                <a:solidFill>
                  <a:srgbClr val="404040"/>
                </a:solidFill>
                <a:latin typeface="Calibri"/>
                <a:ea typeface="DejaVu Sans"/>
              </a:rPr>
              <a:t>milieubeleid</a:t>
            </a:r>
            <a:r>
              <a:rPr b="0" lang="en-US" sz="2600" spc="-1" strike="noStrike">
                <a:solidFill>
                  <a:srgbClr val="404040"/>
                </a:solidFill>
                <a:latin typeface="Calibri"/>
                <a:ea typeface="DejaVu Sans"/>
              </a:rPr>
              <a:t>. </a:t>
            </a:r>
            <a:endParaRPr b="0" lang="en-US" sz="2600" spc="-1" strike="noStrike">
              <a:latin typeface="Arial"/>
            </a:endParaRPr>
          </a:p>
          <a:p>
            <a:pPr lvl="1" marL="384120" indent="-179280">
              <a:lnSpc>
                <a:spcPct val="9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Daarnaast is een cijfer voor het mDNI ofwel eBBP nodig.</a:t>
            </a:r>
            <a:endParaRPr b="0" lang="en-US" sz="2600" spc="-1" strike="noStrike">
              <a:latin typeface="Arial"/>
            </a:endParaRPr>
          </a:p>
          <a:p>
            <a:pPr>
              <a:lnSpc>
                <a:spcPct val="90000"/>
              </a:lnSpc>
              <a:spcBef>
                <a:spcPts val="1199"/>
              </a:spcBef>
              <a:spcAft>
                <a:spcPts val="201"/>
              </a:spcAft>
            </a:pP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CustomShape 1"/>
          <p:cNvSpPr/>
          <p:nvPr/>
        </p:nvSpPr>
        <p:spPr>
          <a:xfrm>
            <a:off x="7015320" y="6103800"/>
            <a:ext cx="926280" cy="340560"/>
          </a:xfrm>
          <a:prstGeom prst="rect">
            <a:avLst/>
          </a:prstGeom>
          <a:noFill/>
          <a:ln>
            <a:noFill/>
          </a:ln>
        </p:spPr>
        <p:style>
          <a:lnRef idx="0"/>
          <a:fillRef idx="0"/>
          <a:effectRef idx="0"/>
          <a:fontRef idx="minor"/>
        </p:style>
      </p:sp>
      <p:sp>
        <p:nvSpPr>
          <p:cNvPr id="193" name="CustomShape 2"/>
          <p:cNvSpPr/>
          <p:nvPr/>
        </p:nvSpPr>
        <p:spPr>
          <a:xfrm>
            <a:off x="696960" y="271440"/>
            <a:ext cx="6446160" cy="1123200"/>
          </a:xfrm>
          <a:prstGeom prst="rect">
            <a:avLst/>
          </a:prstGeom>
          <a:solidFill>
            <a:srgbClr val="ffffff"/>
          </a:solidFill>
          <a:ln>
            <a:solidFill>
              <a:srgbClr val="ffffff"/>
            </a:solidFill>
          </a:ln>
        </p:spPr>
        <p:style>
          <a:lnRef idx="0"/>
          <a:fillRef idx="0"/>
          <a:effectRef idx="0"/>
          <a:fontRef idx="minor"/>
        </p:style>
        <p:txBody>
          <a:bodyPr wrap="none" lIns="90000" rIns="90000" tIns="45000" bIns="45000">
            <a:noAutofit/>
          </a:bodyPr>
          <a:p>
            <a:pPr>
              <a:lnSpc>
                <a:spcPct val="85000"/>
              </a:lnSpc>
            </a:pPr>
            <a:r>
              <a:rPr b="0" lang="en-US" sz="4800" spc="-29" strike="noStrike">
                <a:solidFill>
                  <a:srgbClr val="404040"/>
                </a:solidFill>
                <a:latin typeface="Calibri Light"/>
                <a:ea typeface="DejaVu Sans"/>
              </a:rPr>
              <a:t>Milieu vanuit economisch </a:t>
            </a:r>
            <a:endParaRPr b="0" lang="en-US" sz="4800" spc="-1" strike="noStrike">
              <a:latin typeface="Arial"/>
            </a:endParaRPr>
          </a:p>
          <a:p>
            <a:pPr>
              <a:lnSpc>
                <a:spcPct val="85000"/>
              </a:lnSpc>
            </a:pPr>
            <a:r>
              <a:rPr b="0" lang="en-US" sz="4800" spc="-29" strike="noStrike">
                <a:solidFill>
                  <a:srgbClr val="404040"/>
                </a:solidFill>
                <a:latin typeface="Calibri Light"/>
                <a:ea typeface="DejaVu Sans"/>
              </a:rPr>
              <a:t>perspectief</a:t>
            </a:r>
            <a:endParaRPr b="0" lang="en-US" sz="4800" spc="-1" strike="noStrike">
              <a:latin typeface="Arial"/>
            </a:endParaRPr>
          </a:p>
        </p:txBody>
      </p:sp>
      <p:sp>
        <p:nvSpPr>
          <p:cNvPr id="194" name="CustomShape 3"/>
          <p:cNvSpPr/>
          <p:nvPr/>
        </p:nvSpPr>
        <p:spPr>
          <a:xfrm>
            <a:off x="493560" y="1490760"/>
            <a:ext cx="7447680" cy="4107600"/>
          </a:xfrm>
          <a:prstGeom prst="rect">
            <a:avLst/>
          </a:prstGeom>
          <a:noFill/>
          <a:ln>
            <a:noFill/>
          </a:ln>
        </p:spPr>
        <p:style>
          <a:lnRef idx="0"/>
          <a:fillRef idx="0"/>
          <a:effectRef idx="0"/>
          <a:fontRef idx="minor"/>
        </p:style>
        <p:txBody>
          <a:bodyPr lIns="0" rIns="0" tIns="45000" bIns="45000">
            <a:noAutofit/>
          </a:bodyPr>
          <a:p>
            <a:pPr>
              <a:lnSpc>
                <a:spcPct val="100000"/>
              </a:lnSpc>
            </a:pPr>
            <a:endParaRPr b="0" lang="en-US" sz="1800" spc="-1" strike="noStrike">
              <a:latin typeface="Arial"/>
            </a:endParaRPr>
          </a:p>
          <a:p>
            <a:pPr lvl="1" marL="382680" indent="-178560">
              <a:lnSpc>
                <a:spcPct val="9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Wat is economisch handelen?</a:t>
            </a:r>
            <a:endParaRPr b="0" lang="en-US" sz="2600" spc="-1" strike="noStrike">
              <a:latin typeface="Arial"/>
            </a:endParaRPr>
          </a:p>
          <a:p>
            <a:pPr lvl="1" marL="382680" indent="-178560">
              <a:lnSpc>
                <a:spcPct val="9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Al het economisch handelen is gericht op het bevredigen van behoeften, oftewel gericht op (individuele) welvaart.</a:t>
            </a:r>
            <a:endParaRPr b="0" lang="en-US" sz="2600" spc="-1" strike="noStrike">
              <a:latin typeface="Arial"/>
            </a:endParaRPr>
          </a:p>
          <a:p>
            <a:pPr lvl="1" marL="382680" indent="-178560">
              <a:lnSpc>
                <a:spcPct val="9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Welvaart wordt door meer factoren beïnvloed dan alleen productie (inkomen).</a:t>
            </a:r>
            <a:endParaRPr b="0" lang="en-US" sz="2600" spc="-1" strike="noStrike">
              <a:latin typeface="Arial"/>
            </a:endParaRPr>
          </a:p>
          <a:p>
            <a:pPr lvl="1" marL="382680" indent="-178560">
              <a:lnSpc>
                <a:spcPct val="9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Welvaart is een persoonlijke beleving en niet meetbaar in kardinale eenheden.</a:t>
            </a:r>
            <a:endParaRPr b="0" lang="en-US" sz="2600" spc="-1" strike="noStrike">
              <a:latin typeface="Arial"/>
            </a:endParaRPr>
          </a:p>
          <a:p>
            <a:pPr lvl="1" marL="382680" indent="-178560">
              <a:lnSpc>
                <a:spcPct val="9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Er bestaan meer meetbare factoren die welvaart beïnvloeden (werk, vrije tijd, inkomensverdeling, ….)</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CustomShape 1"/>
          <p:cNvSpPr/>
          <p:nvPr/>
        </p:nvSpPr>
        <p:spPr>
          <a:xfrm>
            <a:off x="731880" y="492120"/>
            <a:ext cx="6582600" cy="78660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en-US" sz="4800" spc="-29" strike="noStrike">
                <a:solidFill>
                  <a:srgbClr val="404040"/>
                </a:solidFill>
                <a:latin typeface="Calibri Light"/>
                <a:ea typeface="DejaVu Sans"/>
              </a:rPr>
              <a:t>Terminologie (Babylon)</a:t>
            </a:r>
            <a:endParaRPr b="0" lang="en-US" sz="4800" spc="-1" strike="noStrike">
              <a:latin typeface="Arial"/>
            </a:endParaRPr>
          </a:p>
        </p:txBody>
      </p:sp>
      <p:sp>
        <p:nvSpPr>
          <p:cNvPr id="196" name="CustomShape 2"/>
          <p:cNvSpPr/>
          <p:nvPr/>
        </p:nvSpPr>
        <p:spPr>
          <a:xfrm>
            <a:off x="6191280" y="5900760"/>
            <a:ext cx="2012400" cy="447120"/>
          </a:xfrm>
          <a:prstGeom prst="rect">
            <a:avLst/>
          </a:prstGeom>
          <a:noFill/>
          <a:ln>
            <a:noFill/>
          </a:ln>
        </p:spPr>
        <p:style>
          <a:lnRef idx="0"/>
          <a:fillRef idx="0"/>
          <a:effectRef idx="0"/>
          <a:fontRef idx="minor"/>
        </p:style>
      </p:sp>
      <p:pic>
        <p:nvPicPr>
          <p:cNvPr id="197" name="Picture 284" descr=""/>
          <p:cNvPicPr/>
          <p:nvPr/>
        </p:nvPicPr>
        <p:blipFill>
          <a:blip r:embed="rId1"/>
          <a:stretch/>
        </p:blipFill>
        <p:spPr>
          <a:xfrm>
            <a:off x="1008000" y="1944720"/>
            <a:ext cx="6598440" cy="3850560"/>
          </a:xfrm>
          <a:prstGeom prst="rect">
            <a:avLst/>
          </a:prstGeom>
          <a:ln w="936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CustomShape 1"/>
          <p:cNvSpPr/>
          <p:nvPr/>
        </p:nvSpPr>
        <p:spPr>
          <a:xfrm>
            <a:off x="7015320" y="6103800"/>
            <a:ext cx="926280" cy="340560"/>
          </a:xfrm>
          <a:prstGeom prst="rect">
            <a:avLst/>
          </a:prstGeom>
          <a:noFill/>
          <a:ln>
            <a:noFill/>
          </a:ln>
        </p:spPr>
        <p:style>
          <a:lnRef idx="0"/>
          <a:fillRef idx="0"/>
          <a:effectRef idx="0"/>
          <a:fontRef idx="minor"/>
        </p:style>
      </p:sp>
      <p:sp>
        <p:nvSpPr>
          <p:cNvPr id="199" name="CustomShape 2"/>
          <p:cNvSpPr/>
          <p:nvPr/>
        </p:nvSpPr>
        <p:spPr>
          <a:xfrm>
            <a:off x="673200" y="557280"/>
            <a:ext cx="6290640" cy="758160"/>
          </a:xfrm>
          <a:prstGeom prst="rect">
            <a:avLst/>
          </a:prstGeom>
          <a:noFill/>
          <a:ln>
            <a:noFill/>
          </a:ln>
        </p:spPr>
        <p:style>
          <a:lnRef idx="0"/>
          <a:fillRef idx="0"/>
          <a:effectRef idx="0"/>
          <a:fontRef idx="minor"/>
        </p:style>
        <p:txBody>
          <a:bodyPr lIns="90000" rIns="90000" tIns="45000" bIns="45000" anchor="b">
            <a:noAutofit/>
          </a:bodyPr>
          <a:p>
            <a:pPr>
              <a:lnSpc>
                <a:spcPct val="85000"/>
              </a:lnSpc>
            </a:pPr>
            <a:r>
              <a:rPr b="0" lang="en-US" sz="4800" spc="-29" strike="noStrike">
                <a:solidFill>
                  <a:srgbClr val="404040"/>
                </a:solidFill>
                <a:latin typeface="Calibri Light"/>
                <a:ea typeface="DejaVu Sans"/>
              </a:rPr>
              <a:t>Milieu-duurzaamheid</a:t>
            </a:r>
            <a:endParaRPr b="0" lang="en-US" sz="4800" spc="-1" strike="noStrike">
              <a:latin typeface="Arial"/>
            </a:endParaRPr>
          </a:p>
        </p:txBody>
      </p:sp>
      <p:sp>
        <p:nvSpPr>
          <p:cNvPr id="200" name="CustomShape 3"/>
          <p:cNvSpPr/>
          <p:nvPr/>
        </p:nvSpPr>
        <p:spPr>
          <a:xfrm>
            <a:off x="360360" y="1730520"/>
            <a:ext cx="7558920" cy="4172760"/>
          </a:xfrm>
          <a:prstGeom prst="rect">
            <a:avLst/>
          </a:prstGeom>
          <a:noFill/>
          <a:ln>
            <a:noFill/>
          </a:ln>
        </p:spPr>
        <p:style>
          <a:lnRef idx="0"/>
          <a:fillRef idx="0"/>
          <a:effectRef idx="0"/>
          <a:fontRef idx="minor"/>
        </p:style>
        <p:txBody>
          <a:bodyPr lIns="0" rIns="0" tIns="45000" bIns="45000">
            <a:noAutofit/>
          </a:bodyPr>
          <a:p>
            <a:pPr>
              <a:lnSpc>
                <a:spcPct val="100000"/>
              </a:lnSpc>
            </a:pPr>
            <a:endParaRPr b="0" lang="en-US" sz="1800" spc="-1" strike="noStrike">
              <a:latin typeface="Arial"/>
            </a:endParaRPr>
          </a:p>
          <a:p>
            <a:pPr lvl="1" marL="382680" indent="-178560">
              <a:lnSpc>
                <a:spcPct val="90000"/>
              </a:lnSpc>
              <a:spcBef>
                <a:spcPts val="201"/>
              </a:spcBef>
              <a:spcAft>
                <a:spcPts val="400"/>
              </a:spcAft>
              <a:buClr>
                <a:srgbClr val="e48312"/>
              </a:buClr>
              <a:buFont typeface="Calibri"/>
              <a:buChar char="◦"/>
            </a:pPr>
            <a:r>
              <a:rPr b="1" lang="en-US" sz="2600" spc="-1" strike="noStrike">
                <a:solidFill>
                  <a:srgbClr val="404040"/>
                </a:solidFill>
                <a:latin typeface="Calibri"/>
                <a:ea typeface="DejaVu Sans"/>
              </a:rPr>
              <a:t>Milieugebruik</a:t>
            </a:r>
            <a:r>
              <a:rPr b="0" lang="en-US" sz="2600" spc="-1" strike="noStrike">
                <a:solidFill>
                  <a:srgbClr val="404040"/>
                </a:solidFill>
                <a:latin typeface="Calibri"/>
                <a:ea typeface="DejaVu Sans"/>
              </a:rPr>
              <a:t>: gebruik van natuurlijke hulpbronnen, emissies van afvalstoffen</a:t>
            </a:r>
            <a:endParaRPr b="0" lang="en-US" sz="2600" spc="-1" strike="noStrike">
              <a:latin typeface="Arial"/>
            </a:endParaRPr>
          </a:p>
          <a:p>
            <a:pPr lvl="1" marL="382680" indent="-178560">
              <a:lnSpc>
                <a:spcPct val="90000"/>
              </a:lnSpc>
              <a:spcBef>
                <a:spcPts val="201"/>
              </a:spcBef>
              <a:spcAft>
                <a:spcPts val="400"/>
              </a:spcAft>
              <a:buClr>
                <a:srgbClr val="e48312"/>
              </a:buClr>
              <a:buFont typeface="Calibri"/>
              <a:buChar char="◦"/>
            </a:pPr>
            <a:r>
              <a:rPr b="1" lang="en-US" sz="2600" spc="-1" strike="noStrike">
                <a:solidFill>
                  <a:srgbClr val="404040"/>
                </a:solidFill>
                <a:latin typeface="Calibri"/>
                <a:ea typeface="DejaVu Sans"/>
              </a:rPr>
              <a:t>Milieu-duurzaamheid</a:t>
            </a:r>
            <a:r>
              <a:rPr b="0" lang="en-US" sz="2600" spc="-1" strike="noStrike">
                <a:solidFill>
                  <a:srgbClr val="404040"/>
                </a:solidFill>
                <a:latin typeface="Calibri"/>
                <a:ea typeface="DejaVu Sans"/>
              </a:rPr>
              <a:t>: behoud van de </a:t>
            </a:r>
            <a:r>
              <a:rPr b="0" i="1" lang="en-US" sz="2600" spc="-1" strike="noStrike">
                <a:solidFill>
                  <a:srgbClr val="404040"/>
                </a:solidFill>
                <a:latin typeface="Calibri"/>
                <a:ea typeface="DejaVu Sans"/>
              </a:rPr>
              <a:t>mogelijkheden</a:t>
            </a:r>
            <a:r>
              <a:rPr b="0" lang="en-US" sz="2600" spc="-1" strike="noStrike">
                <a:solidFill>
                  <a:srgbClr val="404040"/>
                </a:solidFill>
                <a:latin typeface="Calibri"/>
                <a:ea typeface="DejaVu Sans"/>
              </a:rPr>
              <a:t> tot milieugebruik (functies) voor toekomstige generaties</a:t>
            </a:r>
            <a:endParaRPr b="0" lang="en-US" sz="2600" spc="-1" strike="noStrike">
              <a:latin typeface="Arial"/>
            </a:endParaRPr>
          </a:p>
          <a:p>
            <a:pPr lvl="1" marL="382680" indent="-178560">
              <a:lnSpc>
                <a:spcPct val="90000"/>
              </a:lnSpc>
              <a:spcBef>
                <a:spcPts val="201"/>
              </a:spcBef>
              <a:spcAft>
                <a:spcPts val="400"/>
              </a:spcAft>
              <a:buClr>
                <a:srgbClr val="e48312"/>
              </a:buClr>
              <a:buFont typeface="Calibri"/>
              <a:buChar char="◦"/>
            </a:pPr>
            <a:r>
              <a:rPr b="1" lang="en-US" sz="2600" spc="-1" strike="noStrike">
                <a:solidFill>
                  <a:srgbClr val="404040"/>
                </a:solidFill>
                <a:latin typeface="Calibri"/>
                <a:ea typeface="DejaVu Sans"/>
              </a:rPr>
              <a:t>mDNI</a:t>
            </a:r>
            <a:r>
              <a:rPr b="0" lang="en-US" sz="2600" spc="-1" strike="noStrike">
                <a:solidFill>
                  <a:srgbClr val="404040"/>
                </a:solidFill>
                <a:latin typeface="Calibri"/>
                <a:ea typeface="DejaVu Sans"/>
              </a:rPr>
              <a:t> = maximaal haalbare productie onder milieu-duurzaamheid </a:t>
            </a:r>
            <a:endParaRPr b="0" lang="en-US" sz="2600" spc="-1" strike="noStrike">
              <a:latin typeface="Arial"/>
            </a:endParaRPr>
          </a:p>
          <a:p>
            <a:pPr lvl="1" marL="382680" indent="-178560">
              <a:lnSpc>
                <a:spcPct val="90000"/>
              </a:lnSpc>
              <a:spcBef>
                <a:spcPts val="201"/>
              </a:spcBef>
              <a:spcAft>
                <a:spcPts val="400"/>
              </a:spcAft>
              <a:buClr>
                <a:srgbClr val="e48312"/>
              </a:buClr>
              <a:buFont typeface="Calibri"/>
              <a:buChar char="◦"/>
            </a:pPr>
            <a:r>
              <a:rPr b="0" lang="en-US" sz="2600" spc="-1" strike="noStrike">
                <a:solidFill>
                  <a:srgbClr val="404040"/>
                </a:solidFill>
                <a:latin typeface="Calibri"/>
                <a:ea typeface="DejaVu Sans"/>
              </a:rPr>
              <a:t>Het mDNI is een indicator voor mileu-duurzaamheid en één der factoren die de welvaart beïnvloeden</a:t>
            </a:r>
            <a:endParaRPr b="0" lang="en-US" sz="2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Retrospect</Template>
  <TotalTime>45</TotalTime>
  <Application>LibreOffice/6.1.6.3$Windows_X86_64 LibreOffice_project/5896ab1714085361c45cf540f76f60673dd96a72</Application>
  <Company>ISSC</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2019-07-12T17:03:10Z</dcterms:created>
  <dc:creator/>
  <dc:description/>
  <dc:language>en-US</dc:language>
  <cp:lastModifiedBy/>
  <dcterms:modified xsi:type="dcterms:W3CDTF">2019-07-18T19:45:02Z</dcterms:modified>
  <cp:revision>13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Company">
    <vt:lpwstr>ISSC</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3</vt:i4>
  </property>
  <property fmtid="{D5CDD505-2E9C-101B-9397-08002B2CF9AE}" pid="9" name="PresentationFormat">
    <vt:lpwstr>Aangepast</vt:lpwstr>
  </property>
  <property fmtid="{D5CDD505-2E9C-101B-9397-08002B2CF9AE}" pid="10" name="ScaleCrop">
    <vt:bool>0</vt:bool>
  </property>
  <property fmtid="{D5CDD505-2E9C-101B-9397-08002B2CF9AE}" pid="11" name="ShareDoc">
    <vt:bool>0</vt:bool>
  </property>
  <property fmtid="{D5CDD505-2E9C-101B-9397-08002B2CF9AE}" pid="12" name="Slides">
    <vt:i4>37</vt:i4>
  </property>
</Properties>
</file>